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jpeg" ContentType="image/jpeg"/>
  <Default Extension="xml" ContentType="application/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s/slide2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Masters/slideMaster1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3.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20.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24.xml" ContentType="application/vnd.openxmlformats-officedocument.presentationml.slideLayout+xml"/>
  <Override PartName="/ppt/slideLayouts/slideLayout91.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4.xml" ContentType="application/vnd.openxmlformats-officedocument.presentationml.slideLayout+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100.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42.xml" ContentType="application/vnd.openxmlformats-officedocument.presentationml.slideLayout+xml"/>
  <Override PartName="/ppt/slideLayouts/slideLayout141.xml" ContentType="application/vnd.openxmlformats-officedocument.presentationml.slideLayout+xml"/>
  <Override PartName="/ppt/slideLayouts/slideLayout140.xml" ContentType="application/vnd.openxmlformats-officedocument.presentationml.slideLayout+xml"/>
  <Override PartName="/ppt/slideLayouts/slideLayout133.xml" ContentType="application/vnd.openxmlformats-officedocument.presentationml.slideLayout+xml"/>
  <Override PartName="/ppt/slideLayouts/slideLayout17.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1.xml" ContentType="application/vnd.openxmlformats-officedocument.presentationml.slideLayout+xml"/>
  <Override PartName="/ppt/slideLayouts/slideLayout132.xml" ContentType="application/vnd.openxmlformats-officedocument.presentationml.slideLayout+xml"/>
  <Override PartName="/ppt/slideLayouts/slideLayout134.xml" ContentType="application/vnd.openxmlformats-officedocument.presentationml.slideLayout+xml"/>
  <Override PartName="/ppt/slideLayouts/slideLayout130.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31.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0.xml" ContentType="application/vnd.openxmlformats-officedocument.presentationml.slideLayout+xml"/>
  <Override PartName="/ppt/slideLayouts/slideLayout117.xml" ContentType="application/vnd.openxmlformats-officedocument.presentationml.slideLayout+xml"/>
  <Override PartName="/ppt/slideLayouts/slideLayout121.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2">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45"/>
  </p:notesMasterIdLst>
  <p:handoutMasterIdLst>
    <p:handoutMasterId r:id="rId46"/>
  </p:handoutMasterIdLst>
  <p:sldIdLst>
    <p:sldId id="256" r:id="rId16"/>
    <p:sldId id="259" r:id="rId17"/>
    <p:sldId id="615" r:id="rId18"/>
    <p:sldId id="616" r:id="rId19"/>
    <p:sldId id="609" r:id="rId20"/>
    <p:sldId id="610" r:id="rId21"/>
    <p:sldId id="611" r:id="rId22"/>
    <p:sldId id="612" r:id="rId23"/>
    <p:sldId id="613" r:id="rId24"/>
    <p:sldId id="614" r:id="rId25"/>
    <p:sldId id="608" r:id="rId26"/>
    <p:sldId id="617" r:id="rId27"/>
    <p:sldId id="618" r:id="rId28"/>
    <p:sldId id="630" r:id="rId29"/>
    <p:sldId id="619" r:id="rId30"/>
    <p:sldId id="635" r:id="rId31"/>
    <p:sldId id="620" r:id="rId32"/>
    <p:sldId id="628" r:id="rId33"/>
    <p:sldId id="622" r:id="rId34"/>
    <p:sldId id="623" r:id="rId35"/>
    <p:sldId id="624" r:id="rId36"/>
    <p:sldId id="629" r:id="rId37"/>
    <p:sldId id="631" r:id="rId38"/>
    <p:sldId id="632" r:id="rId39"/>
    <p:sldId id="633" r:id="rId40"/>
    <p:sldId id="634" r:id="rId41"/>
    <p:sldId id="625" r:id="rId42"/>
    <p:sldId id="626" r:id="rId43"/>
    <p:sldId id="572"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rección de Hidrocarburos." initials="dh" lastIdx="8" clrIdx="0"/>
  <p:cmAuthor id="1" name="abg"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003399"/>
    <a:srgbClr val="0000FF"/>
    <a:srgbClr val="264D74"/>
    <a:srgbClr val="0099CC"/>
    <a:srgbClr val="006666"/>
    <a:srgbClr val="009900"/>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86371" autoAdjust="0"/>
  </p:normalViewPr>
  <p:slideViewPr>
    <p:cSldViewPr>
      <p:cViewPr>
        <p:scale>
          <a:sx n="70" d="100"/>
          <a:sy n="70" d="100"/>
        </p:scale>
        <p:origin x="-1680" y="-504"/>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commentAuthors" Target="commentAuthors.xml"/><Relationship Id="rId50" Type="http://schemas.openxmlformats.org/officeDocument/2006/relationships/theme" Target="theme/theme1.xml"/><Relationship Id="rId55" Type="http://schemas.openxmlformats.org/officeDocument/2006/relationships/customXml" Target="../customXml/item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extLst>
      <p:ext uri="{BB962C8B-B14F-4D97-AF65-F5344CB8AC3E}">
        <p14:creationId xmlns="" xmlns:p14="http://schemas.microsoft.com/office/powerpoint/2010/main" val="12015853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0160" y="0"/>
            <a:ext cx="3038604" cy="465341"/>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50" y="4415532"/>
            <a:ext cx="5605701" cy="418360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0160" y="8829575"/>
            <a:ext cx="3038604" cy="465340"/>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extLst>
      <p:ext uri="{BB962C8B-B14F-4D97-AF65-F5344CB8AC3E}">
        <p14:creationId xmlns="" xmlns:p14="http://schemas.microsoft.com/office/powerpoint/2010/main" val="4073189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15/12/2014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34.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4572000" y="5229200"/>
            <a:ext cx="3528392" cy="1008112"/>
          </a:xfrm>
        </p:spPr>
        <p:txBody>
          <a:bodyPr/>
          <a:lstStyle/>
          <a:p>
            <a:pPr algn="ctr" eaLnBrk="1" hangingPunct="1">
              <a:lnSpc>
                <a:spcPct val="100000"/>
              </a:lnSpc>
              <a:spcBef>
                <a:spcPct val="0"/>
              </a:spcBef>
            </a:pPr>
            <a:r>
              <a:rPr lang="en-US" b="1" smtClean="0"/>
              <a:t>12</a:t>
            </a:r>
            <a:r>
              <a:rPr lang="en-US" b="1" baseline="30000" smtClean="0"/>
              <a:t>th</a:t>
            </a:r>
            <a:r>
              <a:rPr lang="en-US" b="1" smtClean="0"/>
              <a:t> December </a:t>
            </a:r>
            <a:r>
              <a:rPr lang="en-US" b="1" dirty="0" smtClean="0"/>
              <a:t>2014</a:t>
            </a:r>
          </a:p>
          <a:p>
            <a:pPr algn="ctr" eaLnBrk="1" hangingPunct="1">
              <a:lnSpc>
                <a:spcPct val="100000"/>
              </a:lnSpc>
              <a:spcBef>
                <a:spcPct val="0"/>
              </a:spcBef>
            </a:pPr>
            <a:r>
              <a:rPr lang="en-US" b="1" dirty="0" smtClean="0"/>
              <a:t>Teleconference </a:t>
            </a:r>
          </a:p>
        </p:txBody>
      </p:sp>
      <p:sp>
        <p:nvSpPr>
          <p:cNvPr id="9" name="Rectangle 5"/>
          <p:cNvSpPr>
            <a:spLocks noChangeArrowheads="1"/>
          </p:cNvSpPr>
          <p:nvPr/>
        </p:nvSpPr>
        <p:spPr bwMode="auto">
          <a:xfrm>
            <a:off x="395536"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29</a:t>
            </a:r>
            <a:r>
              <a:rPr lang="en-GB" sz="4000" b="1" kern="0" baseline="30000" dirty="0" smtClean="0">
                <a:cs typeface="+mn-cs"/>
              </a:rPr>
              <a:t>th</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2" cstate="print"/>
          <a:srcRect/>
          <a:stretch>
            <a:fillRect/>
          </a:stretch>
        </p:blipFill>
        <p:spPr bwMode="auto">
          <a:xfrm>
            <a:off x="2987824" y="1700808"/>
            <a:ext cx="1211026" cy="576064"/>
          </a:xfrm>
          <a:prstGeom prst="rect">
            <a:avLst/>
          </a:prstGeom>
          <a:noFill/>
        </p:spPr>
      </p:pic>
      <p:pic>
        <p:nvPicPr>
          <p:cNvPr id="5" name="4 Imagen" descr="SIMPLIFICADA CMYK"/>
          <p:cNvPicPr/>
          <p:nvPr/>
        </p:nvPicPr>
        <p:blipFill>
          <a:blip r:embed="rId3" cstate="print"/>
          <a:srcRect/>
          <a:stretch>
            <a:fillRect/>
          </a:stretch>
        </p:blipFill>
        <p:spPr bwMode="auto">
          <a:xfrm>
            <a:off x="179512" y="1772816"/>
            <a:ext cx="1224136" cy="504056"/>
          </a:xfrm>
          <a:prstGeom prst="rect">
            <a:avLst/>
          </a:prstGeom>
          <a:noFill/>
        </p:spPr>
      </p:pic>
      <p:pic>
        <p:nvPicPr>
          <p:cNvPr id="8" name="7 Imagen" descr="Logo"/>
          <p:cNvPicPr/>
          <p:nvPr/>
        </p:nvPicPr>
        <p:blipFill>
          <a:blip r:embed="rId4" cstate="print"/>
          <a:srcRect/>
          <a:stretch>
            <a:fillRect/>
          </a:stretch>
        </p:blipFill>
        <p:spPr bwMode="auto">
          <a:xfrm>
            <a:off x="1475656" y="1772816"/>
            <a:ext cx="1480383" cy="50405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539552" y="2924944"/>
          <a:ext cx="8208913" cy="2861775"/>
        </p:xfrm>
        <a:graphic>
          <a:graphicData uri="http://schemas.openxmlformats.org/drawingml/2006/table">
            <a:tbl>
              <a:tblPr firstRow="1" bandRow="1">
                <a:tableStyleId>{5C22544A-7EE6-4342-B048-85BDC9FD1C3A}</a:tableStyleId>
              </a:tblPr>
              <a:tblGrid>
                <a:gridCol w="4464496"/>
                <a:gridCol w="1656184"/>
                <a:gridCol w="1080120"/>
                <a:gridCol w="1008113"/>
              </a:tblGrid>
              <a:tr h="331935">
                <a:tc>
                  <a:txBody>
                    <a:bodyPr/>
                    <a:lstStyle/>
                    <a:p>
                      <a:r>
                        <a:rPr lang="es-ES" sz="1400" b="1" dirty="0" err="1" smtClean="0">
                          <a:latin typeface="+mn-lt"/>
                        </a:rPr>
                        <a:t>Task</a:t>
                      </a:r>
                      <a:endParaRPr lang="es-ES" sz="1400" b="1" dirty="0">
                        <a:latin typeface="+mn-lt"/>
                      </a:endParaRPr>
                    </a:p>
                  </a:txBody>
                  <a:tcPr/>
                </a:tc>
                <a:tc>
                  <a:txBody>
                    <a:bodyPr/>
                    <a:lstStyle/>
                    <a:p>
                      <a:r>
                        <a:rPr lang="es-ES" sz="1400" b="1" dirty="0" err="1" smtClean="0">
                          <a:latin typeface="+mn-lt"/>
                        </a:rPr>
                        <a:t>Responsible</a:t>
                      </a:r>
                      <a:endParaRPr lang="es-ES" sz="1400" b="1" dirty="0">
                        <a:latin typeface="+mn-lt"/>
                      </a:endParaRPr>
                    </a:p>
                  </a:txBody>
                  <a:tcPr/>
                </a:tc>
                <a:tc>
                  <a:txBody>
                    <a:bodyPr/>
                    <a:lstStyle/>
                    <a:p>
                      <a:r>
                        <a:rPr lang="es-ES" sz="1400" b="1" dirty="0" err="1" smtClean="0">
                          <a:latin typeface="+mn-lt"/>
                        </a:rPr>
                        <a:t>Start</a:t>
                      </a:r>
                      <a:endParaRPr lang="es-ES" sz="1400" b="1" dirty="0">
                        <a:latin typeface="+mn-lt"/>
                      </a:endParaRPr>
                    </a:p>
                  </a:txBody>
                  <a:tcPr/>
                </a:tc>
                <a:tc>
                  <a:txBody>
                    <a:bodyPr/>
                    <a:lstStyle/>
                    <a:p>
                      <a:r>
                        <a:rPr lang="es-ES" sz="1400" b="1" dirty="0" err="1" smtClean="0">
                          <a:latin typeface="+mn-lt"/>
                        </a:rPr>
                        <a:t>Deadline</a:t>
                      </a:r>
                      <a:endParaRPr lang="es-ES" sz="1400" b="1" dirty="0">
                        <a:latin typeface="+mn-lt"/>
                      </a:endParaRPr>
                    </a:p>
                  </a:txBody>
                  <a:tcPr/>
                </a:tc>
              </a:tr>
              <a:tr h="10678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Times New Roman"/>
                        </a:rPr>
                        <a:t>VI.1.</a:t>
                      </a:r>
                      <a:r>
                        <a:rPr lang="en-GB" sz="1400" b="1" baseline="0" dirty="0" smtClean="0">
                          <a:latin typeface="+mn-lt"/>
                          <a:ea typeface="Times New Roman"/>
                          <a:cs typeface="Times New Roman"/>
                        </a:rPr>
                        <a:t> </a:t>
                      </a:r>
                      <a:r>
                        <a:rPr lang="en-US" sz="1400" b="1" kern="1200" dirty="0" smtClean="0">
                          <a:solidFill>
                            <a:schemeClr val="dk1"/>
                          </a:solidFill>
                          <a:latin typeface="+mn-lt"/>
                          <a:ea typeface="+mn-ea"/>
                          <a:cs typeface="+mn-cs"/>
                        </a:rPr>
                        <a:t>Evaluation of responses received by stakeholders in the public hearing to the study elaborated by Regulators for analyzing the models for the integration of the Spanish and Portuguese gas markets in a common Iberian natural gas hub </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NRAs-TSOs-STK</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latin typeface="+mn-lt"/>
                          <a:ea typeface="Times New Roman"/>
                          <a:cs typeface="Arial"/>
                        </a:rPr>
                        <a:t>Initiated</a:t>
                      </a:r>
                      <a:endParaRPr lang="es-ES" sz="1400" b="1" dirty="0" smtClean="0">
                        <a:latin typeface="+mn-lt"/>
                        <a:ea typeface="Times New Roman"/>
                        <a:cs typeface="Times New Roman"/>
                      </a:endParaRPr>
                    </a:p>
                    <a:p>
                      <a:endParaRPr lang="es-ES" sz="1400" b="1" dirty="0">
                        <a:latin typeface="+mn-lt"/>
                      </a:endParaRPr>
                    </a:p>
                  </a:txBody>
                  <a:tcPr/>
                </a:tc>
                <a:tc>
                  <a:txBody>
                    <a:bodyPr/>
                    <a:lstStyle/>
                    <a:p>
                      <a:r>
                        <a:rPr lang="es-ES" sz="1400" b="1" dirty="0" smtClean="0">
                          <a:latin typeface="+mn-lt"/>
                        </a:rPr>
                        <a:t>Q1 2015</a:t>
                      </a:r>
                      <a:endParaRPr lang="es-ES" sz="1400" b="1" dirty="0">
                        <a:latin typeface="+mn-lt"/>
                      </a:endParaRPr>
                    </a:p>
                  </a:txBody>
                  <a:tcPr/>
                </a:tc>
              </a:tr>
              <a:tr h="1264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n-lt"/>
                        </a:rPr>
                        <a:t>VI.2. </a:t>
                      </a:r>
                      <a:r>
                        <a:rPr lang="en-US" sz="1400" b="1" kern="1200" dirty="0" smtClean="0">
                          <a:solidFill>
                            <a:schemeClr val="dk1"/>
                          </a:solidFill>
                          <a:latin typeface="+mn-lt"/>
                          <a:ea typeface="+mn-ea"/>
                          <a:cs typeface="+mn-cs"/>
                        </a:rPr>
                        <a:t>Preliminary analysis, impact assessment and roadmap design for the integration of Spain and Portugal gas markets into an integrated gas market in the South Region. Definition of tasks, responsibilities and deadlines</a:t>
                      </a:r>
                      <a:endParaRPr lang="es-ES" sz="1400" b="1" kern="1200" dirty="0" smtClean="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NRAs-TSOs-STK</a:t>
                      </a:r>
                      <a:endParaRPr lang="es-ES" sz="14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dirty="0">
                        <a:latin typeface="+mn-lt"/>
                      </a:endParaRPr>
                    </a:p>
                  </a:txBody>
                  <a:tcPr/>
                </a:tc>
                <a:tc>
                  <a:txBody>
                    <a:bodyPr/>
                    <a:lstStyle/>
                    <a:p>
                      <a:r>
                        <a:rPr lang="es-ES" sz="1400" b="1" dirty="0" smtClean="0">
                          <a:latin typeface="+mn-lt"/>
                        </a:rPr>
                        <a:t>Q3 2015</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n-lt"/>
                        </a:rPr>
                        <a:t>Q4 2016</a:t>
                      </a:r>
                    </a:p>
                    <a:p>
                      <a:endParaRPr lang="es-ES" sz="1400" b="1" dirty="0">
                        <a:latin typeface="+mn-lt"/>
                      </a:endParaRPr>
                    </a:p>
                  </a:txBody>
                  <a:tcPr/>
                </a:tc>
              </a:tr>
            </a:tbl>
          </a:graphicData>
        </a:graphic>
      </p:graphicFrame>
      <p:sp>
        <p:nvSpPr>
          <p:cNvPr id="6" name="5 CuadroTexto"/>
          <p:cNvSpPr txBox="1"/>
          <p:nvPr/>
        </p:nvSpPr>
        <p:spPr>
          <a:xfrm>
            <a:off x="611560" y="1484784"/>
            <a:ext cx="8064896" cy="369332"/>
          </a:xfrm>
          <a:prstGeom prst="rect">
            <a:avLst/>
          </a:prstGeom>
          <a:noFill/>
        </p:spPr>
        <p:txBody>
          <a:bodyPr wrap="square" rtlCol="0">
            <a:spAutoFit/>
          </a:bodyPr>
          <a:lstStyle/>
          <a:p>
            <a:pPr marL="457200" indent="-457200" algn="just"/>
            <a:r>
              <a:rPr lang="es-ES" dirty="0" smtClean="0"/>
              <a:t>VI. </a:t>
            </a:r>
            <a:r>
              <a:rPr lang="es-ES" dirty="0" err="1" smtClean="0"/>
              <a:t>Hub</a:t>
            </a:r>
            <a:r>
              <a:rPr lang="es-ES" dirty="0" smtClean="0"/>
              <a:t> </a:t>
            </a:r>
            <a:r>
              <a:rPr lang="es-ES" dirty="0" err="1" smtClean="0"/>
              <a:t>development</a:t>
            </a:r>
            <a:endParaRPr lang="es-ES" dirty="0" smtClean="0"/>
          </a:p>
        </p:txBody>
      </p:sp>
      <p:sp>
        <p:nvSpPr>
          <p:cNvPr id="8" name="7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51520" y="1484784"/>
            <a:ext cx="8712968" cy="2172903"/>
          </a:xfrm>
          <a:prstGeom prst="rect">
            <a:avLst/>
          </a:prstGeom>
        </p:spPr>
        <p:txBody>
          <a:bodyPr wrap="square">
            <a:spAutoFit/>
          </a:bodyPr>
          <a:lstStyle/>
          <a:p>
            <a:pPr marL="628650" lvl="1" indent="-536575">
              <a:lnSpc>
                <a:spcPct val="120000"/>
              </a:lnSpc>
              <a:spcBef>
                <a:spcPts val="600"/>
              </a:spcBef>
              <a:spcAft>
                <a:spcPts val="200"/>
              </a:spcAft>
            </a:pPr>
            <a:r>
              <a:rPr lang="en-GB" sz="2400" b="1" dirty="0" smtClean="0">
                <a:ea typeface="Times New Roman" pitchFamily="18" charset="0"/>
              </a:rPr>
              <a:t>III.1. </a:t>
            </a:r>
            <a:r>
              <a:rPr lang="en-GB" sz="2200" b="1" dirty="0" smtClean="0"/>
              <a:t>Results of the last monthly auctions</a:t>
            </a:r>
          </a:p>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TSOs)</a:t>
            </a:r>
            <a:endParaRPr lang="es-ES" sz="2800" b="1" dirty="0" smtClean="0">
              <a:solidFill>
                <a:srgbClr val="FF0000"/>
              </a:solidFill>
            </a:endParaRP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III. </a:t>
            </a:r>
            <a:r>
              <a:rPr lang="en-GB" sz="2400" dirty="0" smtClean="0"/>
              <a:t>CAM NC</a:t>
            </a:r>
            <a:endParaRPr lang="es-ES" sz="2400"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51520" y="1484784"/>
            <a:ext cx="8712968" cy="4614597"/>
          </a:xfrm>
          <a:prstGeom prst="rect">
            <a:avLst/>
          </a:prstGeom>
        </p:spPr>
        <p:txBody>
          <a:bodyPr wrap="square">
            <a:spAutoFit/>
          </a:bodyPr>
          <a:lstStyle/>
          <a:p>
            <a:pPr marL="628650" lvl="1" indent="-536575">
              <a:lnSpc>
                <a:spcPct val="120000"/>
              </a:lnSpc>
              <a:spcBef>
                <a:spcPts val="600"/>
              </a:spcBef>
              <a:spcAft>
                <a:spcPts val="200"/>
              </a:spcAft>
            </a:pPr>
            <a:r>
              <a:rPr lang="en-GB" sz="2400" b="1" dirty="0" smtClean="0">
                <a:ea typeface="Times New Roman" pitchFamily="18" charset="0"/>
              </a:rPr>
              <a:t>III.2. </a:t>
            </a:r>
            <a:r>
              <a:rPr lang="en-GB" sz="2200" b="1" dirty="0" smtClean="0"/>
              <a:t>Next steps</a:t>
            </a:r>
          </a:p>
          <a:p>
            <a:pPr marL="1085850" lvl="2" indent="-536575">
              <a:lnSpc>
                <a:spcPct val="120000"/>
              </a:lnSpc>
              <a:spcBef>
                <a:spcPts val="600"/>
              </a:spcBef>
              <a:spcAft>
                <a:spcPts val="200"/>
              </a:spcAft>
            </a:pPr>
            <a:r>
              <a:rPr lang="en-GB" sz="2200" b="1" dirty="0" smtClean="0"/>
              <a:t>Preparing daily auctions from November 2015</a:t>
            </a:r>
          </a:p>
          <a:p>
            <a:pPr marL="1085850" lvl="2" indent="-536575">
              <a:lnSpc>
                <a:spcPct val="120000"/>
              </a:lnSpc>
              <a:spcBef>
                <a:spcPts val="600"/>
              </a:spcBef>
              <a:spcAft>
                <a:spcPts val="200"/>
              </a:spcAft>
            </a:pPr>
            <a:r>
              <a:rPr lang="en-GB" sz="2200" b="1" dirty="0" smtClean="0"/>
              <a:t>Is it necessary to take actions from the NRAs?</a:t>
            </a:r>
          </a:p>
          <a:p>
            <a:pPr marL="534988" lvl="2" indent="14288">
              <a:lnSpc>
                <a:spcPct val="120000"/>
              </a:lnSpc>
              <a:spcBef>
                <a:spcPts val="600"/>
              </a:spcBef>
              <a:spcAft>
                <a:spcPts val="200"/>
              </a:spcAft>
            </a:pPr>
            <a:r>
              <a:rPr lang="en-GB" sz="2200" b="1" dirty="0" smtClean="0"/>
              <a:t>Is there any change with regard to PRISMA as the IT platform?</a:t>
            </a:r>
          </a:p>
          <a:p>
            <a:pPr marL="534988" lvl="2" indent="14288">
              <a:lnSpc>
                <a:spcPct val="120000"/>
              </a:lnSpc>
              <a:spcBef>
                <a:spcPts val="600"/>
              </a:spcBef>
              <a:spcAft>
                <a:spcPts val="200"/>
              </a:spcAft>
            </a:pPr>
            <a:r>
              <a:rPr lang="en-GB" sz="2200" b="1" dirty="0" smtClean="0"/>
              <a:t>Any suggestion?</a:t>
            </a:r>
          </a:p>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discussion)</a:t>
            </a:r>
            <a:endParaRPr lang="es-ES" sz="2800" b="1" dirty="0" smtClean="0">
              <a:solidFill>
                <a:srgbClr val="FF0000"/>
              </a:solidFill>
            </a:endParaRP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III. </a:t>
            </a:r>
            <a:r>
              <a:rPr lang="en-GB" sz="2400" dirty="0" smtClean="0"/>
              <a:t>CAM NC</a:t>
            </a:r>
            <a:endParaRPr lang="es-ES" sz="2400" dirty="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132856"/>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TSOs)</a:t>
            </a:r>
            <a:endParaRPr lang="es-ES" sz="2800" b="1" dirty="0" smtClean="0">
              <a:solidFill>
                <a:srgbClr val="FF0000"/>
              </a:solidFill>
            </a:endParaRP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IV. </a:t>
            </a:r>
            <a:r>
              <a:rPr lang="en-GB" sz="2400" dirty="0" smtClean="0"/>
              <a:t>CMP: last development of OSBB proposal</a:t>
            </a:r>
            <a:endParaRPr lang="es-ES" sz="2400" dirty="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IV. </a:t>
            </a:r>
            <a:r>
              <a:rPr lang="en-GB" sz="2400" dirty="0" smtClean="0"/>
              <a:t>CMP: last development of OSBB proposal</a:t>
            </a:r>
            <a:endParaRPr lang="es-ES" sz="2400" dirty="0"/>
          </a:p>
        </p:txBody>
      </p:sp>
      <p:sp>
        <p:nvSpPr>
          <p:cNvPr id="5" name="4 CuadroTexto"/>
          <p:cNvSpPr txBox="1"/>
          <p:nvPr/>
        </p:nvSpPr>
        <p:spPr>
          <a:xfrm>
            <a:off x="467544" y="1628800"/>
            <a:ext cx="8280920" cy="4247317"/>
          </a:xfrm>
          <a:prstGeom prst="rect">
            <a:avLst/>
          </a:prstGeom>
          <a:noFill/>
        </p:spPr>
        <p:txBody>
          <a:bodyPr wrap="square" rtlCol="0">
            <a:spAutoFit/>
          </a:bodyPr>
          <a:lstStyle/>
          <a:p>
            <a:pPr marL="450850" indent="-450850">
              <a:buFont typeface="Arial" pitchFamily="34" charset="0"/>
              <a:buChar char="•"/>
            </a:pPr>
            <a:endParaRPr lang="en-US" dirty="0" smtClean="0"/>
          </a:p>
          <a:p>
            <a:r>
              <a:rPr lang="en-US" b="1" dirty="0" smtClean="0"/>
              <a:t>CNMC preliminary evaluation of the OSBB methodology proposal to offer additional capacity, submitted by ENAGÁS:</a:t>
            </a:r>
          </a:p>
          <a:p>
            <a:pPr marL="450850" indent="-450850"/>
            <a:endParaRPr lang="en-US" dirty="0" smtClean="0"/>
          </a:p>
          <a:p>
            <a:pPr marL="534988" indent="-261938">
              <a:buFont typeface="Arial" pitchFamily="34" charset="0"/>
              <a:buChar char="•"/>
            </a:pPr>
            <a:r>
              <a:rPr lang="en-US" dirty="0" smtClean="0"/>
              <a:t>Positive evaluation, complying with European rules on CMP (EC Decision of 24 August 2012) and Circular 1/2013 of CNMC.</a:t>
            </a:r>
          </a:p>
          <a:p>
            <a:pPr marL="534988" indent="-261938">
              <a:buFont typeface="Arial" pitchFamily="34" charset="0"/>
              <a:buChar char="•"/>
            </a:pPr>
            <a:r>
              <a:rPr lang="en-US" dirty="0" smtClean="0"/>
              <a:t>Buy-back methodology proposal is missing. When it will be ready?</a:t>
            </a:r>
          </a:p>
          <a:p>
            <a:pPr marL="534988" indent="-261938">
              <a:buFont typeface="Arial" pitchFamily="34" charset="0"/>
              <a:buChar char="•"/>
            </a:pPr>
            <a:r>
              <a:rPr lang="en-US" dirty="0" smtClean="0"/>
              <a:t>Level of agreement among adjacent TSOs: TIGF / REN ?</a:t>
            </a:r>
          </a:p>
          <a:p>
            <a:pPr marL="534988" indent="-261938">
              <a:buFont typeface="Arial" pitchFamily="34" charset="0"/>
              <a:buChar char="•"/>
            </a:pPr>
            <a:r>
              <a:rPr lang="en-US" dirty="0" smtClean="0"/>
              <a:t>Open issues: </a:t>
            </a:r>
          </a:p>
          <a:p>
            <a:pPr marL="1081088" lvl="1" indent="-273050">
              <a:buFont typeface="Wingdings" pitchFamily="2" charset="2"/>
              <a:buChar char="ü"/>
            </a:pPr>
            <a:r>
              <a:rPr lang="en-US" dirty="0" smtClean="0"/>
              <a:t>Date of entering into force</a:t>
            </a:r>
          </a:p>
          <a:p>
            <a:pPr marL="1081088" lvl="1" indent="-273050">
              <a:buFont typeface="Wingdings" pitchFamily="2" charset="2"/>
              <a:buChar char="ü"/>
            </a:pPr>
            <a:r>
              <a:rPr lang="en-US" dirty="0" smtClean="0"/>
              <a:t>Frequency of updating: parameters and methodology</a:t>
            </a:r>
          </a:p>
          <a:p>
            <a:pPr marL="534988" indent="-261938">
              <a:buFont typeface="Arial" pitchFamily="34" charset="0"/>
              <a:buChar char="•"/>
            </a:pPr>
            <a:r>
              <a:rPr lang="en-US" dirty="0" smtClean="0"/>
              <a:t>A public consultation will take place before approval: SGRI? Both methodologies (OS&amp;BB)?</a:t>
            </a:r>
          </a:p>
          <a:p>
            <a:pPr marL="534988" indent="-261938">
              <a:buFont typeface="Arial" pitchFamily="34" charset="0"/>
              <a:buChar char="•"/>
            </a:pPr>
            <a:endParaRPr lang="en-US" dirty="0" smtClean="0"/>
          </a:p>
          <a:p>
            <a:pPr marL="534988" indent="-261938">
              <a:buFont typeface="Arial" pitchFamily="34" charset="0"/>
              <a:buChar char="•"/>
            </a:pPr>
            <a:endParaRPr lang="en-US" dirty="0" smtClean="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NRAs)</a:t>
            </a:r>
            <a:endParaRPr lang="es-ES" sz="2800" b="1" dirty="0" smtClean="0">
              <a:solidFill>
                <a:srgbClr val="FF0000"/>
              </a:solidFill>
            </a:endParaRPr>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V. </a:t>
            </a:r>
            <a:r>
              <a:rPr lang="en-GB" sz="2400" dirty="0" smtClean="0"/>
              <a:t>Iberian gas market integration</a:t>
            </a:r>
            <a:endParaRPr lang="es-ES" sz="2400" dirty="0"/>
          </a:p>
        </p:txBody>
      </p:sp>
      <p:sp>
        <p:nvSpPr>
          <p:cNvPr id="192513" name="Rectangle 1"/>
          <p:cNvSpPr>
            <a:spLocks noChangeArrowheads="1"/>
          </p:cNvSpPr>
          <p:nvPr/>
        </p:nvSpPr>
        <p:spPr bwMode="auto">
          <a:xfrm>
            <a:off x="683568" y="1813465"/>
            <a:ext cx="77048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52413" algn="l"/>
              </a:tabLst>
            </a:pPr>
            <a:r>
              <a:rPr lang="en-GB" sz="2400" dirty="0" smtClean="0"/>
              <a:t>Evaluation of responses to public consultation on the “Study on models for integration of the Spanish and Portuguese gas markets” </a:t>
            </a: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007455"/>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p:txBody>
      </p:sp>
      <p:sp>
        <p:nvSpPr>
          <p:cNvPr id="4" name="3 Rectángulo"/>
          <p:cNvSpPr>
            <a:spLocks noChangeArrowheads="1"/>
          </p:cNvSpPr>
          <p:nvPr/>
        </p:nvSpPr>
        <p:spPr bwMode="auto">
          <a:xfrm>
            <a:off x="755576" y="764704"/>
            <a:ext cx="8388424" cy="523220"/>
          </a:xfrm>
          <a:prstGeom prst="rect">
            <a:avLst/>
          </a:prstGeom>
          <a:noFill/>
          <a:ln w="9525">
            <a:noFill/>
            <a:miter lim="800000"/>
            <a:headEnd/>
            <a:tailEnd/>
          </a:ln>
        </p:spPr>
        <p:txBody>
          <a:bodyPr wrap="square">
            <a:spAutoFit/>
          </a:bodyPr>
          <a:lstStyle/>
          <a:p>
            <a:pPr lvl="0"/>
            <a:r>
              <a:rPr lang="en-US" sz="2800" dirty="0" smtClean="0">
                <a:solidFill>
                  <a:srgbClr val="264D74"/>
                </a:solidFill>
              </a:rPr>
              <a:t>V. </a:t>
            </a:r>
            <a:r>
              <a:rPr lang="en-GB" sz="2400" dirty="0" smtClean="0"/>
              <a:t>Iberian gas market integration</a:t>
            </a:r>
            <a:endParaRPr lang="es-ES" sz="2400" dirty="0"/>
          </a:p>
        </p:txBody>
      </p:sp>
      <p:sp>
        <p:nvSpPr>
          <p:cNvPr id="192513" name="Rectangle 1"/>
          <p:cNvSpPr>
            <a:spLocks noChangeArrowheads="1"/>
          </p:cNvSpPr>
          <p:nvPr/>
        </p:nvSpPr>
        <p:spPr bwMode="auto">
          <a:xfrm>
            <a:off x="323528" y="352661"/>
            <a:ext cx="8352928"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52413" algn="l"/>
              </a:tabLst>
            </a:pPr>
            <a:endParaRPr lang="en-GB" sz="2000" b="1" dirty="0" smtClean="0">
              <a:solidFill>
                <a:srgbClr val="003399"/>
              </a:solidFill>
            </a:endParaRPr>
          </a:p>
          <a:p>
            <a:pPr marL="0" marR="0" lvl="0" indent="0" algn="just" defTabSz="914400" rtl="0" eaLnBrk="1" fontAlgn="base" latinLnBrk="0" hangingPunct="1">
              <a:lnSpc>
                <a:spcPct val="100000"/>
              </a:lnSpc>
              <a:spcBef>
                <a:spcPct val="0"/>
              </a:spcBef>
              <a:spcAft>
                <a:spcPct val="0"/>
              </a:spcAft>
              <a:buClrTx/>
              <a:buSzTx/>
              <a:tabLst>
                <a:tab pos="252413" algn="l"/>
              </a:tabLst>
            </a:pPr>
            <a:endParaRPr lang="en-GB" sz="2000" b="1" dirty="0" smtClean="0">
              <a:solidFill>
                <a:srgbClr val="003399"/>
              </a:solidFill>
            </a:endParaRPr>
          </a:p>
          <a:p>
            <a:pPr marL="0" marR="0" lvl="0" indent="0" algn="just" defTabSz="914400" rtl="0" eaLnBrk="1" fontAlgn="base" latinLnBrk="0" hangingPunct="1">
              <a:lnSpc>
                <a:spcPct val="100000"/>
              </a:lnSpc>
              <a:spcBef>
                <a:spcPct val="0"/>
              </a:spcBef>
              <a:spcAft>
                <a:spcPct val="0"/>
              </a:spcAft>
              <a:buClrTx/>
              <a:buSzTx/>
              <a:tabLst>
                <a:tab pos="252413" algn="l"/>
              </a:tabLst>
            </a:pPr>
            <a:endParaRPr lang="en-GB" sz="2000" b="1" dirty="0" smtClean="0">
              <a:solidFill>
                <a:srgbClr val="003399"/>
              </a:solidFill>
            </a:endParaRPr>
          </a:p>
          <a:p>
            <a:pPr marL="0" marR="0" lvl="0" indent="0" algn="just" defTabSz="914400" rtl="0" eaLnBrk="1" fontAlgn="base" latinLnBrk="0" hangingPunct="1">
              <a:lnSpc>
                <a:spcPct val="100000"/>
              </a:lnSpc>
              <a:spcBef>
                <a:spcPct val="0"/>
              </a:spcBef>
              <a:spcAft>
                <a:spcPct val="0"/>
              </a:spcAft>
              <a:buClrTx/>
              <a:buSzTx/>
              <a:tabLst>
                <a:tab pos="252413" algn="l"/>
              </a:tabLst>
            </a:pPr>
            <a:r>
              <a:rPr lang="en-GB" sz="2000" b="1" dirty="0" smtClean="0">
                <a:solidFill>
                  <a:srgbClr val="003399"/>
                </a:solidFill>
              </a:rPr>
              <a:t>Evaluation of responses to public consultation on the “Study on models for integration of the Spanish and Portuguese gas markets” </a:t>
            </a:r>
          </a:p>
          <a:p>
            <a:pPr marL="0" marR="0" lvl="0" indent="0" algn="just" defTabSz="914400" rtl="0" eaLnBrk="1" fontAlgn="base" latinLnBrk="0" hangingPunct="1">
              <a:lnSpc>
                <a:spcPct val="100000"/>
              </a:lnSpc>
              <a:spcBef>
                <a:spcPct val="0"/>
              </a:spcBef>
              <a:spcAft>
                <a:spcPct val="0"/>
              </a:spcAft>
              <a:buClrTx/>
              <a:buSzTx/>
              <a:tabLst>
                <a:tab pos="252413" algn="l"/>
              </a:tabLst>
            </a:pPr>
            <a:endParaRPr lang="en-GB" sz="2000" b="1" dirty="0" smtClean="0">
              <a:solidFill>
                <a:srgbClr val="003399"/>
              </a:solidFill>
            </a:endParaRPr>
          </a:p>
          <a:p>
            <a:pPr marL="444500" indent="-444500" algn="just" eaLnBrk="0" hangingPunct="0">
              <a:buClr>
                <a:srgbClr val="005BAB"/>
              </a:buClr>
              <a:buSzPct val="400000"/>
              <a:buFont typeface="Trebuchet MS" pitchFamily="34" charset="0"/>
              <a:buChar char="."/>
              <a:tabLst>
                <a:tab pos="252413" algn="l"/>
              </a:tabLst>
            </a:pPr>
            <a:r>
              <a:rPr lang="en-GB" dirty="0" smtClean="0">
                <a:latin typeface="+mn-lt"/>
                <a:ea typeface="ＭＳ Ｐゴシック" pitchFamily="-108" charset="-128"/>
                <a:cs typeface="+mn-cs"/>
              </a:rPr>
              <a:t>The public consultation on Iberian Natural Gas Market was carried out through a dedicated questionnaire on the Spanish and Portuguese Energy Regulators website. </a:t>
            </a:r>
            <a:r>
              <a:rPr lang="en-GB" b="1" dirty="0" smtClean="0">
                <a:latin typeface="+mn-lt"/>
                <a:ea typeface="ＭＳ Ｐゴシック" pitchFamily="-108" charset="-128"/>
                <a:cs typeface="+mn-cs"/>
              </a:rPr>
              <a:t>The deadline for responses was 15th September 2014.</a:t>
            </a:r>
          </a:p>
          <a:p>
            <a:pPr marL="444500" indent="-444500" algn="just" eaLnBrk="0" hangingPunct="0">
              <a:buClr>
                <a:srgbClr val="005BAB"/>
              </a:buClr>
              <a:buSzPct val="400000"/>
              <a:tabLst>
                <a:tab pos="252413" algn="l"/>
              </a:tabLst>
            </a:pPr>
            <a:endParaRPr lang="en-GB" dirty="0" smtClean="0">
              <a:latin typeface="+mn-lt"/>
              <a:ea typeface="ＭＳ Ｐゴシック" pitchFamily="-108" charset="-128"/>
              <a:cs typeface="+mn-cs"/>
            </a:endParaRPr>
          </a:p>
          <a:p>
            <a:pPr marL="444500" indent="-444500" algn="just" eaLnBrk="0" hangingPunct="0">
              <a:buClr>
                <a:srgbClr val="005BAB"/>
              </a:buClr>
              <a:buSzPct val="400000"/>
              <a:buFont typeface="Trebuchet MS" pitchFamily="34" charset="0"/>
              <a:buChar char="."/>
              <a:tabLst>
                <a:tab pos="252413" algn="l"/>
              </a:tabLst>
            </a:pPr>
            <a:r>
              <a:rPr lang="en-GB" dirty="0" smtClean="0"/>
              <a:t>Stakeholders are asked to have in mind the need for short term concrete positive developments in the market integration of the wholesale gas markets of Portugal and Spain and the longer term, and also the necessary steps to reach those goals, taking into account the current regulatory framework in both countries.</a:t>
            </a:r>
          </a:p>
          <a:p>
            <a:pPr marL="444500" indent="-444500" algn="just" eaLnBrk="0" hangingPunct="0">
              <a:buClr>
                <a:srgbClr val="005BAB"/>
              </a:buClr>
              <a:buSzPct val="400000"/>
              <a:buFont typeface="Trebuchet MS" pitchFamily="34" charset="0"/>
              <a:buChar char="."/>
              <a:tabLst>
                <a:tab pos="252413" algn="l"/>
              </a:tabLst>
            </a:pPr>
            <a:endParaRPr lang="en-GB" dirty="0" smtClean="0"/>
          </a:p>
          <a:p>
            <a:pPr marL="444500" indent="-444500" algn="just" eaLnBrk="0" hangingPunct="0">
              <a:buClr>
                <a:srgbClr val="005BAB"/>
              </a:buClr>
              <a:buSzPct val="400000"/>
              <a:buFont typeface="Trebuchet MS" pitchFamily="34" charset="0"/>
              <a:buChar char="."/>
              <a:tabLst>
                <a:tab pos="252413" algn="l"/>
              </a:tabLst>
            </a:pPr>
            <a:r>
              <a:rPr lang="en-GB" dirty="0" smtClean="0"/>
              <a:t>As a result of the public consultation we received </a:t>
            </a:r>
            <a:r>
              <a:rPr lang="en-GB" b="1" dirty="0" smtClean="0"/>
              <a:t>23 responses.</a:t>
            </a:r>
            <a:r>
              <a:rPr lang="en-GB" b="1" u="sng" dirty="0" smtClean="0"/>
              <a:t> </a:t>
            </a:r>
          </a:p>
          <a:p>
            <a:pPr marL="444500" indent="-444500" algn="just" eaLnBrk="0" hangingPunct="0">
              <a:buClr>
                <a:srgbClr val="005BAB"/>
              </a:buClr>
              <a:buSzPct val="400000"/>
              <a:buFont typeface="Trebuchet MS" pitchFamily="34" charset="0"/>
              <a:buChar char="."/>
              <a:tabLst>
                <a:tab pos="252413" algn="l"/>
              </a:tabLst>
            </a:pPr>
            <a:endParaRPr lang="en-GB" b="1" u="sng" dirty="0" smtClean="0"/>
          </a:p>
          <a:p>
            <a:pPr marL="444500" indent="-444500" algn="just" eaLnBrk="0" hangingPunct="0">
              <a:buClr>
                <a:srgbClr val="005BAB"/>
              </a:buClr>
              <a:buSzPct val="400000"/>
              <a:buFont typeface="Trebuchet MS" pitchFamily="34" charset="0"/>
              <a:buChar char="."/>
              <a:tabLst>
                <a:tab pos="252413" algn="l"/>
              </a:tabLst>
            </a:pPr>
            <a:r>
              <a:rPr lang="en-GB" b="1" u="sng" dirty="0" smtClean="0"/>
              <a:t>Analysis of the feedback received by stakeholders </a:t>
            </a:r>
            <a:r>
              <a:rPr lang="en-GB" u="sng" dirty="0" smtClean="0"/>
              <a:t>in the public hearing</a:t>
            </a:r>
            <a:r>
              <a:rPr lang="en-GB" b="1" dirty="0" smtClean="0">
                <a:solidFill>
                  <a:schemeClr val="accent2">
                    <a:lumMod val="75000"/>
                  </a:schemeClr>
                </a:solidFill>
              </a:rPr>
              <a:t> </a:t>
            </a:r>
            <a:r>
              <a:rPr lang="en-GB" b="1" dirty="0" smtClean="0"/>
              <a:t>and  Final document </a:t>
            </a:r>
            <a:r>
              <a:rPr lang="en-GB" dirty="0" smtClean="0"/>
              <a:t>to be approved by CNMC- ERSE </a:t>
            </a:r>
            <a:r>
              <a:rPr lang="en-GB" b="1" dirty="0" smtClean="0">
                <a:solidFill>
                  <a:srgbClr val="003399"/>
                </a:solidFill>
              </a:rPr>
              <a:t>(2015-Q1)</a:t>
            </a:r>
            <a:endParaRPr lang="en-GB" sz="2400"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NRAs)</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 Balancing NC implementation in the three countries </a:t>
            </a:r>
            <a:endParaRPr lang="es-ES" sz="2400"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 Balancing NC implementation in the three countries </a:t>
            </a:r>
            <a:endParaRPr lang="es-ES" sz="2400" dirty="0"/>
          </a:p>
        </p:txBody>
      </p:sp>
      <p:sp>
        <p:nvSpPr>
          <p:cNvPr id="5" name="4 CuadroTexto"/>
          <p:cNvSpPr txBox="1"/>
          <p:nvPr/>
        </p:nvSpPr>
        <p:spPr>
          <a:xfrm>
            <a:off x="467544" y="1844824"/>
            <a:ext cx="1440160" cy="369332"/>
          </a:xfrm>
          <a:prstGeom prst="rect">
            <a:avLst/>
          </a:prstGeom>
          <a:solidFill>
            <a:srgbClr val="003399"/>
          </a:solidFill>
        </p:spPr>
        <p:txBody>
          <a:bodyPr wrap="square" rtlCol="0">
            <a:spAutoFit/>
          </a:bodyPr>
          <a:lstStyle/>
          <a:p>
            <a:r>
              <a:rPr lang="es-ES" b="1" dirty="0" smtClean="0">
                <a:solidFill>
                  <a:schemeClr val="bg1"/>
                </a:solidFill>
              </a:rPr>
              <a:t>FRANCE</a:t>
            </a:r>
            <a:endParaRPr lang="es-ES" b="1" dirty="0">
              <a:solidFill>
                <a:schemeClr val="bg1"/>
              </a:solidFill>
            </a:endParaRPr>
          </a:p>
        </p:txBody>
      </p:sp>
      <p:sp>
        <p:nvSpPr>
          <p:cNvPr id="6" name="5 CuadroTexto"/>
          <p:cNvSpPr txBox="1"/>
          <p:nvPr/>
        </p:nvSpPr>
        <p:spPr>
          <a:xfrm>
            <a:off x="467544" y="2924944"/>
            <a:ext cx="1080120" cy="369332"/>
          </a:xfrm>
          <a:prstGeom prst="rect">
            <a:avLst/>
          </a:prstGeom>
          <a:solidFill>
            <a:srgbClr val="003399"/>
          </a:solidFill>
        </p:spPr>
        <p:txBody>
          <a:bodyPr wrap="square" rtlCol="0">
            <a:spAutoFit/>
          </a:bodyPr>
          <a:lstStyle/>
          <a:p>
            <a:r>
              <a:rPr lang="es-ES" b="1" dirty="0" smtClean="0">
                <a:solidFill>
                  <a:schemeClr val="bg1"/>
                </a:solidFill>
              </a:rPr>
              <a:t>SPAIN</a:t>
            </a:r>
            <a:endParaRPr lang="es-ES" b="1" dirty="0">
              <a:solidFill>
                <a:schemeClr val="bg1"/>
              </a:solidFill>
            </a:endParaRPr>
          </a:p>
        </p:txBody>
      </p:sp>
      <p:sp>
        <p:nvSpPr>
          <p:cNvPr id="7" name="6 CuadroTexto"/>
          <p:cNvSpPr txBox="1"/>
          <p:nvPr/>
        </p:nvSpPr>
        <p:spPr>
          <a:xfrm>
            <a:off x="539552" y="5589240"/>
            <a:ext cx="1584176" cy="369332"/>
          </a:xfrm>
          <a:prstGeom prst="rect">
            <a:avLst/>
          </a:prstGeom>
          <a:solidFill>
            <a:srgbClr val="003399"/>
          </a:solidFill>
        </p:spPr>
        <p:txBody>
          <a:bodyPr wrap="square" rtlCol="0">
            <a:spAutoFit/>
          </a:bodyPr>
          <a:lstStyle/>
          <a:p>
            <a:r>
              <a:rPr lang="es-ES" b="1" dirty="0" smtClean="0">
                <a:solidFill>
                  <a:schemeClr val="bg1"/>
                </a:solidFill>
              </a:rPr>
              <a:t>PORTUGAL</a:t>
            </a:r>
            <a:endParaRPr lang="es-ES" b="1" dirty="0">
              <a:solidFill>
                <a:schemeClr val="bg1"/>
              </a:solidFill>
            </a:endParaRPr>
          </a:p>
        </p:txBody>
      </p:sp>
      <p:sp>
        <p:nvSpPr>
          <p:cNvPr id="9" name="8 CuadroTexto"/>
          <p:cNvSpPr txBox="1"/>
          <p:nvPr/>
        </p:nvSpPr>
        <p:spPr>
          <a:xfrm>
            <a:off x="467544" y="2276872"/>
            <a:ext cx="7488832" cy="369332"/>
          </a:xfrm>
          <a:prstGeom prst="rect">
            <a:avLst/>
          </a:prstGeom>
          <a:noFill/>
        </p:spPr>
        <p:txBody>
          <a:bodyPr wrap="square" rtlCol="0">
            <a:spAutoFit/>
          </a:bodyPr>
          <a:lstStyle/>
          <a:p>
            <a:pPr>
              <a:buFont typeface="Arial" pitchFamily="34" charset="0"/>
              <a:buChar char="•"/>
            </a:pPr>
            <a:r>
              <a:rPr lang="es-ES" dirty="0" smtClean="0">
                <a:solidFill>
                  <a:srgbClr val="FF0000"/>
                </a:solidFill>
              </a:rPr>
              <a:t> </a:t>
            </a:r>
            <a:r>
              <a:rPr lang="es-ES" dirty="0" smtClean="0">
                <a:solidFill>
                  <a:srgbClr val="FF0000"/>
                </a:solidFill>
              </a:rPr>
              <a:t>Oral </a:t>
            </a:r>
            <a:r>
              <a:rPr lang="es-ES" dirty="0" err="1" smtClean="0">
                <a:solidFill>
                  <a:srgbClr val="FF0000"/>
                </a:solidFill>
              </a:rPr>
              <a:t>update</a:t>
            </a:r>
            <a:endParaRPr lang="es-ES" dirty="0">
              <a:solidFill>
                <a:srgbClr val="FF0000"/>
              </a:solidFill>
            </a:endParaRPr>
          </a:p>
        </p:txBody>
      </p:sp>
      <p:sp>
        <p:nvSpPr>
          <p:cNvPr id="10" name="9 CuadroTexto"/>
          <p:cNvSpPr txBox="1"/>
          <p:nvPr/>
        </p:nvSpPr>
        <p:spPr>
          <a:xfrm>
            <a:off x="755576" y="3383121"/>
            <a:ext cx="7560840" cy="2062103"/>
          </a:xfrm>
          <a:prstGeom prst="rect">
            <a:avLst/>
          </a:prstGeom>
          <a:noFill/>
        </p:spPr>
        <p:txBody>
          <a:bodyPr wrap="square" rtlCol="0">
            <a:spAutoFit/>
          </a:bodyPr>
          <a:lstStyle/>
          <a:p>
            <a:pPr marL="450850" indent="-450850" algn="just">
              <a:buFont typeface="Arial" pitchFamily="34" charset="0"/>
              <a:buChar char="•"/>
            </a:pPr>
            <a:r>
              <a:rPr lang="en-US" sz="1600" dirty="0" smtClean="0"/>
              <a:t>In September 2014, GTS (the Technical System Manager, the agent in charge of the balancing) –following article 52 - sent a justified request to the CNMC asking for an extension of the period to implement the code – </a:t>
            </a:r>
            <a:r>
              <a:rPr lang="en-US" sz="1600" b="1" dirty="0" smtClean="0"/>
              <a:t>by 1 October 2016</a:t>
            </a:r>
            <a:r>
              <a:rPr lang="en-US" sz="1600" dirty="0" smtClean="0"/>
              <a:t>. </a:t>
            </a:r>
          </a:p>
          <a:p>
            <a:pPr marL="450850" indent="-450850" algn="just">
              <a:buFont typeface="Arial" pitchFamily="34" charset="0"/>
              <a:buChar char="•"/>
            </a:pPr>
            <a:r>
              <a:rPr lang="en-US" sz="1600" dirty="0" smtClean="0"/>
              <a:t>In October 2014, CNMC accepted the request. The answer was also sent to European Commission and ACER.</a:t>
            </a:r>
          </a:p>
          <a:p>
            <a:pPr marL="450850" indent="-450850" algn="just">
              <a:buFont typeface="Arial" pitchFamily="34" charset="0"/>
              <a:buChar char="•"/>
            </a:pPr>
            <a:r>
              <a:rPr lang="en-US" sz="1600" dirty="0" smtClean="0"/>
              <a:t>CNMC is currently preparing the legal act “</a:t>
            </a:r>
            <a:r>
              <a:rPr lang="en-US" sz="1600" b="1" dirty="0" smtClean="0"/>
              <a:t>Circular</a:t>
            </a:r>
            <a:r>
              <a:rPr lang="en-US" sz="1600" dirty="0" smtClean="0"/>
              <a:t>” to regulate the gas balancing regime.</a:t>
            </a:r>
            <a:endParaRPr lang="en-US" sz="1600" dirty="0"/>
          </a:p>
        </p:txBody>
      </p:sp>
      <p:sp>
        <p:nvSpPr>
          <p:cNvPr id="12" name="11 CuadroTexto"/>
          <p:cNvSpPr txBox="1"/>
          <p:nvPr/>
        </p:nvSpPr>
        <p:spPr>
          <a:xfrm>
            <a:off x="539552" y="6093296"/>
            <a:ext cx="7488832" cy="369332"/>
          </a:xfrm>
          <a:prstGeom prst="rect">
            <a:avLst/>
          </a:prstGeom>
          <a:noFill/>
        </p:spPr>
        <p:txBody>
          <a:bodyPr wrap="square" rtlCol="0">
            <a:spAutoFit/>
          </a:bodyPr>
          <a:lstStyle/>
          <a:p>
            <a:pPr>
              <a:buFont typeface="Arial" pitchFamily="34" charset="0"/>
              <a:buChar char="•"/>
            </a:pPr>
            <a:r>
              <a:rPr lang="es-ES" dirty="0" smtClean="0">
                <a:solidFill>
                  <a:srgbClr val="FF0000"/>
                </a:solidFill>
              </a:rPr>
              <a:t> </a:t>
            </a:r>
            <a:r>
              <a:rPr lang="es-ES" dirty="0" smtClean="0">
                <a:solidFill>
                  <a:srgbClr val="FF0000"/>
                </a:solidFill>
              </a:rPr>
              <a:t>Oral </a:t>
            </a:r>
            <a:r>
              <a:rPr lang="es-ES" dirty="0" err="1" smtClean="0">
                <a:solidFill>
                  <a:srgbClr val="FF0000"/>
                </a:solidFill>
              </a:rPr>
              <a:t>update</a:t>
            </a:r>
            <a:endParaRPr lang="es-ES"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discussion)</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1384995"/>
          </a:xfrm>
          <a:prstGeom prst="rect">
            <a:avLst/>
          </a:prstGeom>
          <a:noFill/>
          <a:ln w="9525">
            <a:noFill/>
            <a:miter lim="800000"/>
            <a:headEnd/>
            <a:tailEnd/>
          </a:ln>
        </p:spPr>
        <p:txBody>
          <a:bodyPr wrap="square">
            <a:spAutoFit/>
          </a:bodyPr>
          <a:lstStyle/>
          <a:p>
            <a:pPr lvl="0"/>
            <a:r>
              <a:rPr lang="en-GB" sz="2800" dirty="0" smtClean="0"/>
              <a:t>VII. Interoperability and data exchange NC</a:t>
            </a:r>
          </a:p>
          <a:p>
            <a:pPr lvl="0"/>
            <a:endParaRPr lang="en-GB" sz="2800" dirty="0" smtClean="0"/>
          </a:p>
          <a:p>
            <a:pPr lvl="0"/>
            <a:endParaRPr lang="en-GB" sz="2800" dirty="0" smtClean="0"/>
          </a:p>
        </p:txBody>
      </p:sp>
      <p:sp>
        <p:nvSpPr>
          <p:cNvPr id="5" name="4 Rectángulo"/>
          <p:cNvSpPr/>
          <p:nvPr/>
        </p:nvSpPr>
        <p:spPr>
          <a:xfrm>
            <a:off x="539552" y="1772816"/>
            <a:ext cx="7992888" cy="1200329"/>
          </a:xfrm>
          <a:prstGeom prst="rect">
            <a:avLst/>
          </a:prstGeom>
        </p:spPr>
        <p:txBody>
          <a:bodyPr wrap="square">
            <a:spAutoFit/>
          </a:bodyPr>
          <a:lstStyle/>
          <a:p>
            <a:pPr lvl="0"/>
            <a:r>
              <a:rPr lang="en-GB" sz="2400" dirty="0" smtClean="0"/>
              <a:t>Calendar and detailed tasks for the harmonisation: gas day, nomination and </a:t>
            </a:r>
            <a:r>
              <a:rPr lang="en-GB" sz="2400" dirty="0" err="1" smtClean="0"/>
              <a:t>renomination</a:t>
            </a:r>
            <a:r>
              <a:rPr lang="en-GB" sz="2400" dirty="0" smtClean="0"/>
              <a:t> procedures, data exchange– priorities for 1st Nov 2015</a:t>
            </a:r>
            <a:endParaRPr lang="es-ES" sz="2400" dirty="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7837487" cy="607765"/>
          </a:xfrm>
        </p:spPr>
        <p:txBody>
          <a:bodyPr lIns="0" tIns="0" rIns="0" bIns="0" anchor="b" anchorCtr="0"/>
          <a:lstStyle/>
          <a:p>
            <a:r>
              <a:rPr lang="de-DE" sz="2400" dirty="0" smtClean="0"/>
              <a:t>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12290" name="Picture 2"/>
          <p:cNvPicPr>
            <a:picLocks noChangeAspect="1" noChangeArrowheads="1"/>
          </p:cNvPicPr>
          <p:nvPr/>
        </p:nvPicPr>
        <p:blipFill>
          <a:blip r:embed="rId2" cstate="print"/>
          <a:srcRect/>
          <a:stretch>
            <a:fillRect/>
          </a:stretch>
        </p:blipFill>
        <p:spPr bwMode="auto">
          <a:xfrm>
            <a:off x="1835696" y="1340768"/>
            <a:ext cx="6406257" cy="529754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2644827"/>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1543050" lvl="3" indent="-536575">
              <a:lnSpc>
                <a:spcPct val="120000"/>
              </a:lnSpc>
              <a:spcBef>
                <a:spcPts val="600"/>
              </a:spcBef>
              <a:spcAft>
                <a:spcPts val="200"/>
              </a:spcAft>
            </a:pPr>
            <a:r>
              <a:rPr lang="en-GB" sz="2200" b="1" dirty="0" smtClean="0"/>
              <a:t>Is it necessary to adapt some national regulation?</a:t>
            </a:r>
          </a:p>
          <a:p>
            <a:pPr marL="1543050" lvl="3" indent="-536575">
              <a:lnSpc>
                <a:spcPct val="120000"/>
              </a:lnSpc>
              <a:spcBef>
                <a:spcPts val="600"/>
              </a:spcBef>
              <a:spcAft>
                <a:spcPts val="200"/>
              </a:spcAft>
            </a:pPr>
            <a:r>
              <a:rPr lang="en-GB" sz="2200" b="1" dirty="0" smtClean="0"/>
              <a:t>A detailed plan for the TSOs is needed?</a:t>
            </a:r>
          </a:p>
          <a:p>
            <a:pPr marL="1543050" lvl="3"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discussion)</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1384995"/>
          </a:xfrm>
          <a:prstGeom prst="rect">
            <a:avLst/>
          </a:prstGeom>
          <a:noFill/>
          <a:ln w="9525">
            <a:noFill/>
            <a:miter lim="800000"/>
            <a:headEnd/>
            <a:tailEnd/>
          </a:ln>
        </p:spPr>
        <p:txBody>
          <a:bodyPr wrap="square">
            <a:spAutoFit/>
          </a:bodyPr>
          <a:lstStyle/>
          <a:p>
            <a:pPr lvl="0"/>
            <a:r>
              <a:rPr lang="en-GB" sz="2800" dirty="0" smtClean="0"/>
              <a:t>VII. Interoperability and data exchange NC</a:t>
            </a:r>
          </a:p>
          <a:p>
            <a:pPr lvl="0"/>
            <a:endParaRPr lang="en-GB" sz="2800" dirty="0" smtClean="0"/>
          </a:p>
          <a:p>
            <a:pPr lvl="0"/>
            <a:endParaRPr lang="en-GB" sz="2800" dirty="0" smtClean="0"/>
          </a:p>
        </p:txBody>
      </p:sp>
      <p:sp>
        <p:nvSpPr>
          <p:cNvPr id="5" name="4 Rectángulo"/>
          <p:cNvSpPr/>
          <p:nvPr/>
        </p:nvSpPr>
        <p:spPr>
          <a:xfrm>
            <a:off x="539552" y="1772816"/>
            <a:ext cx="7992888" cy="1200329"/>
          </a:xfrm>
          <a:prstGeom prst="rect">
            <a:avLst/>
          </a:prstGeom>
        </p:spPr>
        <p:txBody>
          <a:bodyPr wrap="square">
            <a:spAutoFit/>
          </a:bodyPr>
          <a:lstStyle/>
          <a:p>
            <a:pPr lvl="0"/>
            <a:r>
              <a:rPr lang="en-GB" sz="2400" dirty="0" smtClean="0"/>
              <a:t>Calendar and detailed tasks for the harmonisation: gas day, nomination and </a:t>
            </a:r>
            <a:r>
              <a:rPr lang="en-GB" sz="2400" dirty="0" err="1" smtClean="0"/>
              <a:t>renomination</a:t>
            </a:r>
            <a:r>
              <a:rPr lang="en-GB" sz="2400" dirty="0" smtClean="0"/>
              <a:t> procedures, data exchange– priorities for 1st Nov 2015</a:t>
            </a:r>
            <a:endParaRPr lang="es-ES" sz="2400" dirty="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NRAs)</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a:t>
            </a:r>
            <a:r>
              <a:rPr lang="en-GB" sz="2800" dirty="0" smtClean="0"/>
              <a:t>.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700808"/>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sp>
        <p:nvSpPr>
          <p:cNvPr id="7" name="6 CuadroTexto"/>
          <p:cNvSpPr txBox="1"/>
          <p:nvPr/>
        </p:nvSpPr>
        <p:spPr>
          <a:xfrm>
            <a:off x="683568" y="2014969"/>
            <a:ext cx="7560840" cy="4524315"/>
          </a:xfrm>
          <a:prstGeom prst="rect">
            <a:avLst/>
          </a:prstGeom>
          <a:noFill/>
        </p:spPr>
        <p:txBody>
          <a:bodyPr wrap="square" rtlCol="0">
            <a:spAutoFit/>
          </a:bodyPr>
          <a:lstStyle/>
          <a:p>
            <a:pPr marL="273050" indent="-273050" algn="just">
              <a:buFont typeface="Arial" pitchFamily="34" charset="0"/>
              <a:buChar char="•"/>
            </a:pPr>
            <a:r>
              <a:rPr lang="en-US" sz="1600" dirty="0" smtClean="0"/>
              <a:t>A new meeting to select the second list of PCIs was held on 21 </a:t>
            </a:r>
            <a:r>
              <a:rPr lang="en-US" sz="1600" dirty="0" smtClean="0"/>
              <a:t>November</a:t>
            </a:r>
            <a:r>
              <a:rPr lang="en-US" sz="1600" dirty="0" smtClean="0"/>
              <a:t> </a:t>
            </a:r>
            <a:r>
              <a:rPr lang="en-US" sz="1600" dirty="0" smtClean="0"/>
              <a:t>2014. The following issues were presented/discussed:</a:t>
            </a:r>
          </a:p>
          <a:p>
            <a:pPr marL="628650" indent="-177800" algn="just">
              <a:buFont typeface="Wingdings" pitchFamily="2" charset="2"/>
              <a:buChar char="ü"/>
            </a:pPr>
            <a:r>
              <a:rPr lang="en-US" sz="1600" dirty="0" smtClean="0"/>
              <a:t>The terms of reference of the Regional Groups (</a:t>
            </a:r>
            <a:r>
              <a:rPr lang="en-US" sz="1600" b="1" dirty="0" smtClean="0"/>
              <a:t>decision making powers are restricted to Member States and the Commission </a:t>
            </a:r>
            <a:r>
              <a:rPr lang="en-US" sz="1600" dirty="0" smtClean="0"/>
              <a:t>only)</a:t>
            </a:r>
          </a:p>
          <a:p>
            <a:pPr marL="628650" indent="-177800" algn="just">
              <a:buFont typeface="Wingdings" pitchFamily="2" charset="2"/>
              <a:buChar char="ü"/>
            </a:pPr>
            <a:r>
              <a:rPr lang="en-US" sz="1600" dirty="0" smtClean="0"/>
              <a:t>The methodology for the assessment of the candidates (ENTSOG CBA methodology –cost and benefits-, and Joint Research Center methodology – project ranking -)</a:t>
            </a:r>
          </a:p>
          <a:p>
            <a:pPr marL="628650" indent="-177800" algn="just">
              <a:buFont typeface="Wingdings" pitchFamily="2" charset="2"/>
              <a:buChar char="ü"/>
            </a:pPr>
            <a:r>
              <a:rPr lang="en-US" sz="1600" b="1" dirty="0" smtClean="0"/>
              <a:t>A preliminary candidates list</a:t>
            </a:r>
          </a:p>
          <a:p>
            <a:pPr marL="628650" indent="-177800" algn="just">
              <a:buFont typeface="Wingdings" pitchFamily="2" charset="2"/>
              <a:buChar char="ü"/>
            </a:pPr>
            <a:r>
              <a:rPr lang="en-US" sz="1600" dirty="0" smtClean="0"/>
              <a:t>The </a:t>
            </a:r>
            <a:r>
              <a:rPr lang="en-US" sz="1600" b="1" dirty="0" smtClean="0"/>
              <a:t>projects clustering, to be proposed by  ENTSOG</a:t>
            </a:r>
          </a:p>
          <a:p>
            <a:pPr marL="628650" indent="-177800" algn="just">
              <a:buFont typeface="Wingdings" pitchFamily="2" charset="2"/>
              <a:buChar char="ü"/>
            </a:pPr>
            <a:r>
              <a:rPr lang="en-US" sz="1600" dirty="0" smtClean="0"/>
              <a:t>The Regional Groups’ work calendar</a:t>
            </a:r>
          </a:p>
          <a:p>
            <a:pPr marL="273050" indent="-273050" algn="just">
              <a:buFont typeface="Arial" pitchFamily="34" charset="0"/>
              <a:buChar char="•"/>
            </a:pPr>
            <a:r>
              <a:rPr lang="en-US" sz="1600" dirty="0" smtClean="0"/>
              <a:t>Comments to the </a:t>
            </a:r>
            <a:r>
              <a:rPr lang="en-US" sz="1600" dirty="0" err="1" smtClean="0"/>
              <a:t>ToR</a:t>
            </a:r>
            <a:r>
              <a:rPr lang="en-US" sz="1600" dirty="0" smtClean="0"/>
              <a:t> were expected by  5</a:t>
            </a:r>
            <a:r>
              <a:rPr lang="en-US" sz="1600" baseline="30000" dirty="0" smtClean="0"/>
              <a:t> </a:t>
            </a:r>
            <a:r>
              <a:rPr lang="en-US" sz="1600" dirty="0" smtClean="0"/>
              <a:t> December</a:t>
            </a:r>
          </a:p>
          <a:p>
            <a:pPr marL="273050" indent="-273050" algn="just">
              <a:buFont typeface="Arial" pitchFamily="34" charset="0"/>
              <a:buChar char="•"/>
            </a:pPr>
            <a:r>
              <a:rPr lang="en-US" sz="1600" dirty="0" smtClean="0"/>
              <a:t>Comments by project promoters (PPs) on the preliminary list were also expected on 5 December (missing projects, projects in wrong corridors, etc.)</a:t>
            </a:r>
          </a:p>
          <a:p>
            <a:pPr marL="273050" indent="-273050" algn="just">
              <a:buFont typeface="Arial" pitchFamily="34" charset="0"/>
              <a:buChar char="•"/>
            </a:pPr>
            <a:r>
              <a:rPr lang="en-US" sz="1600" dirty="0" smtClean="0"/>
              <a:t>PPs to make the information on their candidates public on 5 December</a:t>
            </a:r>
          </a:p>
          <a:p>
            <a:pPr marL="273050" indent="-273050" algn="just">
              <a:buFont typeface="Arial" pitchFamily="34" charset="0"/>
              <a:buChar char="•"/>
            </a:pPr>
            <a:r>
              <a:rPr lang="en-US" sz="1600" dirty="0" smtClean="0"/>
              <a:t>Ministries approving candidates in their territory on </a:t>
            </a:r>
            <a:r>
              <a:rPr lang="en-US" sz="1600" smtClean="0"/>
              <a:t>9 </a:t>
            </a:r>
            <a:r>
              <a:rPr lang="en-US" sz="1600" smtClean="0"/>
              <a:t>January</a:t>
            </a:r>
            <a:endParaRPr lang="en-US" sz="1600" dirty="0" smtClean="0"/>
          </a:p>
          <a:p>
            <a:pPr marL="273050" indent="-273050" algn="just">
              <a:buFont typeface="Arial" pitchFamily="34" charset="0"/>
              <a:buChar char="•"/>
            </a:pPr>
            <a:r>
              <a:rPr lang="en-US" sz="1600" dirty="0" smtClean="0"/>
              <a:t>On 3 December an email was sent to </a:t>
            </a:r>
            <a:r>
              <a:rPr lang="en-US" sz="1600" b="1" dirty="0" smtClean="0"/>
              <a:t>NRAs</a:t>
            </a:r>
            <a:r>
              <a:rPr lang="en-US" sz="1600" dirty="0" smtClean="0"/>
              <a:t> asking for their comments on ENTSOG </a:t>
            </a:r>
            <a:r>
              <a:rPr lang="en-US" sz="1600" b="1" dirty="0" smtClean="0"/>
              <a:t>projects clustering proposal</a:t>
            </a:r>
            <a:r>
              <a:rPr lang="en-US" sz="1600" dirty="0" smtClean="0"/>
              <a:t>. The </a:t>
            </a:r>
            <a:r>
              <a:rPr lang="en-US" sz="1600" b="1" dirty="0" smtClean="0"/>
              <a:t>answer</a:t>
            </a:r>
            <a:r>
              <a:rPr lang="en-US" sz="1600" dirty="0" smtClean="0"/>
              <a:t> must be sent </a:t>
            </a:r>
            <a:r>
              <a:rPr lang="en-US" sz="1600" b="1" dirty="0" smtClean="0"/>
              <a:t>by 12 December. </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a:t>
            </a:r>
            <a:r>
              <a:rPr lang="en-GB" sz="2800" dirty="0" smtClean="0"/>
              <a:t>.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pic>
        <p:nvPicPr>
          <p:cNvPr id="1027" name="Picture 3"/>
          <p:cNvPicPr>
            <a:picLocks noChangeAspect="1" noChangeArrowheads="1"/>
          </p:cNvPicPr>
          <p:nvPr/>
        </p:nvPicPr>
        <p:blipFill>
          <a:blip r:embed="rId2" cstate="print"/>
          <a:srcRect/>
          <a:stretch>
            <a:fillRect/>
          </a:stretch>
        </p:blipFill>
        <p:spPr bwMode="auto">
          <a:xfrm>
            <a:off x="611560" y="2636912"/>
            <a:ext cx="7990645" cy="3633140"/>
          </a:xfrm>
          <a:prstGeom prst="rect">
            <a:avLst/>
          </a:prstGeom>
          <a:noFill/>
          <a:ln w="9525">
            <a:noFill/>
            <a:miter lim="800000"/>
            <a:headEnd/>
            <a:tailEnd/>
          </a:ln>
          <a:effectLst/>
        </p:spPr>
      </p:pic>
      <p:graphicFrame>
        <p:nvGraphicFramePr>
          <p:cNvPr id="5" name="4 Tabla"/>
          <p:cNvGraphicFramePr>
            <a:graphicFrameLocks noGrp="1"/>
          </p:cNvGraphicFramePr>
          <p:nvPr/>
        </p:nvGraphicFramePr>
        <p:xfrm>
          <a:off x="584264" y="1988840"/>
          <a:ext cx="7992888" cy="640080"/>
        </p:xfrm>
        <a:graphic>
          <a:graphicData uri="http://schemas.openxmlformats.org/drawingml/2006/table">
            <a:tbl>
              <a:tblPr firstRow="1" bandRow="1">
                <a:tableStyleId>{5C22544A-7EE6-4342-B048-85BDC9FD1C3A}</a:tableStyleId>
              </a:tblPr>
              <a:tblGrid>
                <a:gridCol w="936104"/>
                <a:gridCol w="3888432"/>
                <a:gridCol w="1224136"/>
                <a:gridCol w="792088"/>
                <a:gridCol w="1152128"/>
              </a:tblGrid>
              <a:tr h="370840">
                <a:tc>
                  <a:txBody>
                    <a:bodyPr/>
                    <a:lstStyle/>
                    <a:p>
                      <a:pPr algn="ctr"/>
                      <a:r>
                        <a:rPr lang="en-US" sz="1200" b="1" noProof="0" dirty="0" smtClean="0"/>
                        <a:t>Cluster</a:t>
                      </a:r>
                      <a:endParaRPr lang="en-US" sz="1200" b="1" noProof="0" dirty="0"/>
                    </a:p>
                  </a:txBody>
                  <a:tcPr/>
                </a:tc>
                <a:tc>
                  <a:txBody>
                    <a:bodyPr/>
                    <a:lstStyle/>
                    <a:p>
                      <a:pPr algn="ctr"/>
                      <a:r>
                        <a:rPr lang="en-US" sz="1200" b="1" noProof="0" dirty="0" smtClean="0"/>
                        <a:t>PCI</a:t>
                      </a:r>
                      <a:endParaRPr lang="en-US" sz="1200" b="1" noProof="0" dirty="0"/>
                    </a:p>
                  </a:txBody>
                  <a:tcPr/>
                </a:tc>
                <a:tc>
                  <a:txBody>
                    <a:bodyPr/>
                    <a:lstStyle/>
                    <a:p>
                      <a:pPr algn="ctr"/>
                      <a:r>
                        <a:rPr lang="en-US" sz="1200" b="1" noProof="0" smtClean="0"/>
                        <a:t>Project</a:t>
                      </a:r>
                      <a:r>
                        <a:rPr lang="en-US" sz="1200" b="1" baseline="0" noProof="0" smtClean="0"/>
                        <a:t> pro</a:t>
                      </a:r>
                      <a:r>
                        <a:rPr lang="en-US" sz="1200" b="1" noProof="0" smtClean="0"/>
                        <a:t>moter</a:t>
                      </a:r>
                      <a:endParaRPr lang="en-US" sz="1200" b="1" noProof="0"/>
                    </a:p>
                  </a:txBody>
                  <a:tcPr/>
                </a:tc>
                <a:tc>
                  <a:txBody>
                    <a:bodyPr/>
                    <a:lstStyle/>
                    <a:p>
                      <a:pPr algn="ctr"/>
                      <a:r>
                        <a:rPr lang="en-US" sz="1200" b="1" noProof="0" smtClean="0"/>
                        <a:t>Country</a:t>
                      </a:r>
                      <a:endParaRPr lang="en-US" sz="1200" b="1" noProof="0"/>
                    </a:p>
                  </a:txBody>
                  <a:tcPr/>
                </a:tc>
                <a:tc>
                  <a:txBody>
                    <a:bodyPr/>
                    <a:lstStyle/>
                    <a:p>
                      <a:pPr algn="ctr"/>
                      <a:r>
                        <a:rPr lang="en-US" sz="1200" b="1" noProof="0" dirty="0" smtClean="0"/>
                        <a:t>Starting operation date</a:t>
                      </a:r>
                      <a:endParaRPr lang="en-US" sz="1200" b="1" noProof="0" dirty="0"/>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pic>
        <p:nvPicPr>
          <p:cNvPr id="2050" name="Picture 2"/>
          <p:cNvPicPr>
            <a:picLocks noChangeAspect="1" noChangeArrowheads="1"/>
          </p:cNvPicPr>
          <p:nvPr/>
        </p:nvPicPr>
        <p:blipFill>
          <a:blip r:embed="rId2" cstate="print"/>
          <a:srcRect/>
          <a:stretch>
            <a:fillRect/>
          </a:stretch>
        </p:blipFill>
        <p:spPr bwMode="auto">
          <a:xfrm>
            <a:off x="755576" y="2852936"/>
            <a:ext cx="7776864" cy="88398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755576" y="3789040"/>
            <a:ext cx="7776864" cy="2393057"/>
          </a:xfrm>
          <a:prstGeom prst="rect">
            <a:avLst/>
          </a:prstGeom>
          <a:noFill/>
          <a:ln w="9525">
            <a:noFill/>
            <a:miter lim="800000"/>
            <a:headEnd/>
            <a:tailEnd/>
          </a:ln>
          <a:effectLst/>
        </p:spPr>
      </p:pic>
      <p:graphicFrame>
        <p:nvGraphicFramePr>
          <p:cNvPr id="7" name="6 Tabla"/>
          <p:cNvGraphicFramePr>
            <a:graphicFrameLocks noGrp="1"/>
          </p:cNvGraphicFramePr>
          <p:nvPr/>
        </p:nvGraphicFramePr>
        <p:xfrm>
          <a:off x="755576" y="2132856"/>
          <a:ext cx="7776863" cy="648072"/>
        </p:xfrm>
        <a:graphic>
          <a:graphicData uri="http://schemas.openxmlformats.org/drawingml/2006/table">
            <a:tbl>
              <a:tblPr firstRow="1" bandRow="1">
                <a:tableStyleId>{5C22544A-7EE6-4342-B048-85BDC9FD1C3A}</a:tableStyleId>
              </a:tblPr>
              <a:tblGrid>
                <a:gridCol w="910804"/>
                <a:gridCol w="3769716"/>
                <a:gridCol w="1224136"/>
                <a:gridCol w="792088"/>
                <a:gridCol w="1080119"/>
              </a:tblGrid>
              <a:tr h="648072">
                <a:tc>
                  <a:txBody>
                    <a:bodyPr/>
                    <a:lstStyle/>
                    <a:p>
                      <a:pPr algn="ctr"/>
                      <a:r>
                        <a:rPr lang="en-US" sz="1200" b="1" noProof="0" dirty="0" smtClean="0"/>
                        <a:t>Cluster</a:t>
                      </a:r>
                      <a:endParaRPr lang="en-US" sz="1200" b="1" noProof="0" dirty="0"/>
                    </a:p>
                  </a:txBody>
                  <a:tcPr/>
                </a:tc>
                <a:tc>
                  <a:txBody>
                    <a:bodyPr/>
                    <a:lstStyle/>
                    <a:p>
                      <a:pPr algn="ctr"/>
                      <a:r>
                        <a:rPr lang="en-US" sz="1200" b="1" noProof="0" dirty="0" smtClean="0"/>
                        <a:t>PCI</a:t>
                      </a:r>
                      <a:endParaRPr lang="en-US" sz="1200" b="1" noProof="0" dirty="0"/>
                    </a:p>
                  </a:txBody>
                  <a:tcPr/>
                </a:tc>
                <a:tc>
                  <a:txBody>
                    <a:bodyPr/>
                    <a:lstStyle/>
                    <a:p>
                      <a:pPr algn="ctr"/>
                      <a:r>
                        <a:rPr lang="en-US" sz="1200" b="1" noProof="0" smtClean="0"/>
                        <a:t>Project</a:t>
                      </a:r>
                      <a:r>
                        <a:rPr lang="en-US" sz="1200" b="1" baseline="0" noProof="0" smtClean="0"/>
                        <a:t> pro</a:t>
                      </a:r>
                      <a:r>
                        <a:rPr lang="en-US" sz="1200" b="1" noProof="0" smtClean="0"/>
                        <a:t>moter</a:t>
                      </a:r>
                      <a:endParaRPr lang="en-US" sz="1200" b="1" noProof="0"/>
                    </a:p>
                  </a:txBody>
                  <a:tcPr/>
                </a:tc>
                <a:tc>
                  <a:txBody>
                    <a:bodyPr/>
                    <a:lstStyle/>
                    <a:p>
                      <a:pPr algn="ctr"/>
                      <a:r>
                        <a:rPr lang="en-US" sz="1200" b="1" noProof="0" dirty="0" smtClean="0"/>
                        <a:t>Country</a:t>
                      </a:r>
                      <a:endParaRPr lang="en-US" sz="1200" b="1" noProof="0" dirty="0"/>
                    </a:p>
                  </a:txBody>
                  <a:tcPr/>
                </a:tc>
                <a:tc>
                  <a:txBody>
                    <a:bodyPr/>
                    <a:lstStyle/>
                    <a:p>
                      <a:pPr algn="ctr"/>
                      <a:r>
                        <a:rPr lang="en-US" sz="1200" b="1" noProof="0" dirty="0" smtClean="0"/>
                        <a:t>Starting operation date</a:t>
                      </a:r>
                      <a:endParaRPr lang="en-US" sz="1200" b="1" noProof="0" dirty="0"/>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pic>
        <p:nvPicPr>
          <p:cNvPr id="3073" name="Picture 1"/>
          <p:cNvPicPr>
            <a:picLocks noChangeAspect="1" noChangeArrowheads="1"/>
          </p:cNvPicPr>
          <p:nvPr/>
        </p:nvPicPr>
        <p:blipFill>
          <a:blip r:embed="rId2" cstate="print"/>
          <a:srcRect/>
          <a:stretch>
            <a:fillRect/>
          </a:stretch>
        </p:blipFill>
        <p:spPr bwMode="auto">
          <a:xfrm>
            <a:off x="323528" y="2924944"/>
            <a:ext cx="8409876" cy="2156073"/>
          </a:xfrm>
          <a:prstGeom prst="rect">
            <a:avLst/>
          </a:prstGeom>
          <a:noFill/>
          <a:ln w="9525">
            <a:noFill/>
            <a:miter lim="800000"/>
            <a:headEnd/>
            <a:tailEnd/>
          </a:ln>
          <a:effectLst/>
        </p:spPr>
      </p:pic>
      <p:graphicFrame>
        <p:nvGraphicFramePr>
          <p:cNvPr id="5" name="4 Tabla"/>
          <p:cNvGraphicFramePr>
            <a:graphicFrameLocks noGrp="1"/>
          </p:cNvGraphicFramePr>
          <p:nvPr/>
        </p:nvGraphicFramePr>
        <p:xfrm>
          <a:off x="323527" y="2208632"/>
          <a:ext cx="8380223" cy="648072"/>
        </p:xfrm>
        <a:graphic>
          <a:graphicData uri="http://schemas.openxmlformats.org/drawingml/2006/table">
            <a:tbl>
              <a:tblPr firstRow="1" bandRow="1">
                <a:tableStyleId>{5C22544A-7EE6-4342-B048-85BDC9FD1C3A}</a:tableStyleId>
              </a:tblPr>
              <a:tblGrid>
                <a:gridCol w="981468"/>
                <a:gridCol w="4147808"/>
                <a:gridCol w="1233487"/>
                <a:gridCol w="853541"/>
                <a:gridCol w="1163919"/>
              </a:tblGrid>
              <a:tr h="648072">
                <a:tc>
                  <a:txBody>
                    <a:bodyPr/>
                    <a:lstStyle/>
                    <a:p>
                      <a:pPr algn="ctr"/>
                      <a:r>
                        <a:rPr lang="en-US" sz="1200" b="1" noProof="0" dirty="0" smtClean="0"/>
                        <a:t>Cluster</a:t>
                      </a:r>
                      <a:endParaRPr lang="en-US" sz="1200" b="1" noProof="0" dirty="0"/>
                    </a:p>
                  </a:txBody>
                  <a:tcPr/>
                </a:tc>
                <a:tc>
                  <a:txBody>
                    <a:bodyPr/>
                    <a:lstStyle/>
                    <a:p>
                      <a:pPr algn="ctr"/>
                      <a:r>
                        <a:rPr lang="en-US" sz="1200" b="1" noProof="0" dirty="0" smtClean="0"/>
                        <a:t>PCI</a:t>
                      </a:r>
                      <a:endParaRPr lang="en-US" sz="1200" b="1" noProof="0" dirty="0"/>
                    </a:p>
                  </a:txBody>
                  <a:tcPr/>
                </a:tc>
                <a:tc>
                  <a:txBody>
                    <a:bodyPr/>
                    <a:lstStyle/>
                    <a:p>
                      <a:pPr algn="ctr"/>
                      <a:r>
                        <a:rPr lang="en-US" sz="1200" b="1" noProof="0" smtClean="0"/>
                        <a:t>Project</a:t>
                      </a:r>
                      <a:r>
                        <a:rPr lang="en-US" sz="1200" b="1" baseline="0" noProof="0" smtClean="0"/>
                        <a:t> pro</a:t>
                      </a:r>
                      <a:r>
                        <a:rPr lang="en-US" sz="1200" b="1" noProof="0" smtClean="0"/>
                        <a:t>moter</a:t>
                      </a:r>
                      <a:endParaRPr lang="en-US" sz="1200" b="1" noProof="0"/>
                    </a:p>
                  </a:txBody>
                  <a:tcPr/>
                </a:tc>
                <a:tc>
                  <a:txBody>
                    <a:bodyPr/>
                    <a:lstStyle/>
                    <a:p>
                      <a:pPr algn="ctr"/>
                      <a:r>
                        <a:rPr lang="en-US" sz="1200" b="1" noProof="0" dirty="0" smtClean="0"/>
                        <a:t>Country</a:t>
                      </a:r>
                      <a:endParaRPr lang="en-US" sz="1200" b="1" noProof="0" dirty="0"/>
                    </a:p>
                  </a:txBody>
                  <a:tcPr/>
                </a:tc>
                <a:tc>
                  <a:txBody>
                    <a:bodyPr/>
                    <a:lstStyle/>
                    <a:p>
                      <a:pPr algn="ctr"/>
                      <a:r>
                        <a:rPr lang="en-US" sz="1200" b="1" noProof="0" dirty="0" smtClean="0"/>
                        <a:t>Starting operation date</a:t>
                      </a:r>
                      <a:endParaRPr lang="en-US" sz="1200" b="1" noProof="0" dirty="0"/>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VIII. </a:t>
            </a:r>
            <a:r>
              <a:rPr lang="en-GB" sz="2800" dirty="0" smtClean="0"/>
              <a:t>Infrastructures</a:t>
            </a:r>
          </a:p>
          <a:p>
            <a:pPr lvl="0"/>
            <a:endParaRPr lang="en-GB" sz="2800" dirty="0" smtClean="0"/>
          </a:p>
        </p:txBody>
      </p:sp>
      <p:sp>
        <p:nvSpPr>
          <p:cNvPr id="6" name="5 Rectángulo"/>
          <p:cNvSpPr>
            <a:spLocks noChangeArrowheads="1"/>
          </p:cNvSpPr>
          <p:nvPr/>
        </p:nvSpPr>
        <p:spPr bwMode="auto">
          <a:xfrm>
            <a:off x="467544" y="1484784"/>
            <a:ext cx="8496944" cy="830997"/>
          </a:xfrm>
          <a:prstGeom prst="rect">
            <a:avLst/>
          </a:prstGeom>
          <a:noFill/>
          <a:ln w="9525">
            <a:noFill/>
            <a:miter lim="800000"/>
            <a:headEnd/>
            <a:tailEnd/>
          </a:ln>
        </p:spPr>
        <p:txBody>
          <a:bodyPr wrap="square">
            <a:spAutoFit/>
          </a:bodyPr>
          <a:lstStyle/>
          <a:p>
            <a:pPr lvl="0"/>
            <a:r>
              <a:rPr lang="en-GB" sz="2400" dirty="0" smtClean="0"/>
              <a:t>VIII</a:t>
            </a:r>
            <a:r>
              <a:rPr lang="en-GB" sz="2400" dirty="0" smtClean="0"/>
              <a:t>.I</a:t>
            </a:r>
            <a:r>
              <a:rPr lang="en-GB" sz="2400" dirty="0" smtClean="0"/>
              <a:t>. </a:t>
            </a:r>
            <a:r>
              <a:rPr lang="en-GB" sz="2400" dirty="0" smtClean="0">
                <a:ea typeface="Times New Roman" pitchFamily="18" charset="0"/>
              </a:rPr>
              <a:t>Update of the meetings of Regional groups for PCI</a:t>
            </a:r>
            <a:endParaRPr lang="en-GB" sz="2400" dirty="0" smtClean="0"/>
          </a:p>
          <a:p>
            <a:pPr lvl="0"/>
            <a:endParaRPr lang="en-GB" sz="2400" dirty="0" smtClean="0"/>
          </a:p>
        </p:txBody>
      </p:sp>
      <p:sp>
        <p:nvSpPr>
          <p:cNvPr id="5" name="4 CuadroTexto"/>
          <p:cNvSpPr txBox="1"/>
          <p:nvPr/>
        </p:nvSpPr>
        <p:spPr>
          <a:xfrm>
            <a:off x="1619672" y="2636912"/>
            <a:ext cx="5688632" cy="3139321"/>
          </a:xfrm>
          <a:prstGeom prst="rect">
            <a:avLst/>
          </a:prstGeom>
          <a:noFill/>
        </p:spPr>
        <p:txBody>
          <a:bodyPr wrap="square" rtlCol="0">
            <a:spAutoFit/>
          </a:bodyPr>
          <a:lstStyle/>
          <a:p>
            <a:r>
              <a:rPr lang="en-US" sz="2000" b="1" dirty="0" smtClean="0"/>
              <a:t>NRAs Concerns about:</a:t>
            </a:r>
          </a:p>
          <a:p>
            <a:pPr>
              <a:buFont typeface="Wingdings" pitchFamily="2" charset="2"/>
              <a:buChar char="§"/>
            </a:pPr>
            <a:r>
              <a:rPr lang="en-US" sz="2000" dirty="0" smtClean="0"/>
              <a:t> Cluster of infrastructures.</a:t>
            </a:r>
          </a:p>
          <a:p>
            <a:pPr>
              <a:buFont typeface="Wingdings" pitchFamily="2" charset="2"/>
              <a:buChar char="§"/>
            </a:pPr>
            <a:r>
              <a:rPr lang="en-US" sz="2000" dirty="0" smtClean="0"/>
              <a:t> Lack of technical assessment.</a:t>
            </a:r>
          </a:p>
          <a:p>
            <a:pPr>
              <a:buFont typeface="Wingdings" pitchFamily="2" charset="2"/>
              <a:buChar char="§"/>
            </a:pPr>
            <a:r>
              <a:rPr lang="en-US" sz="2000" dirty="0" smtClean="0"/>
              <a:t> Unclear CBA methodology.</a:t>
            </a:r>
          </a:p>
          <a:p>
            <a:pPr>
              <a:buFont typeface="Wingdings" pitchFamily="2" charset="2"/>
              <a:buChar char="§"/>
            </a:pPr>
            <a:r>
              <a:rPr lang="en-US" sz="2000" dirty="0" smtClean="0"/>
              <a:t> CBCA</a:t>
            </a:r>
          </a:p>
          <a:p>
            <a:endParaRPr lang="en-US" sz="2000" dirty="0" smtClean="0"/>
          </a:p>
          <a:p>
            <a:r>
              <a:rPr lang="en-US" sz="2000" b="1" dirty="0" smtClean="0"/>
              <a:t>Complicated process for the PCI assessment from a regional perspective.</a:t>
            </a:r>
          </a:p>
          <a:p>
            <a:r>
              <a:rPr lang="en-US" sz="2000" b="1" dirty="0" smtClean="0"/>
              <a:t>How are we going to tackle this?</a:t>
            </a:r>
          </a:p>
          <a:p>
            <a:pPr>
              <a:buFont typeface="Wingdings" pitchFamily="2" charset="2"/>
              <a:buChar char="§"/>
            </a:pPr>
            <a:endParaRPr lang="en-US" dirty="0" smtClean="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1085850" lvl="2"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TSOs)</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IX. Infrastructures</a:t>
            </a:r>
          </a:p>
          <a:p>
            <a:pPr lvl="0"/>
            <a:endParaRPr lang="en-GB" sz="2800" dirty="0" smtClean="0"/>
          </a:p>
        </p:txBody>
      </p:sp>
      <p:sp>
        <p:nvSpPr>
          <p:cNvPr id="6" name="5 Rectángulo"/>
          <p:cNvSpPr>
            <a:spLocks noChangeArrowheads="1"/>
          </p:cNvSpPr>
          <p:nvPr/>
        </p:nvSpPr>
        <p:spPr bwMode="auto">
          <a:xfrm>
            <a:off x="467544" y="1700808"/>
            <a:ext cx="8496944" cy="830997"/>
          </a:xfrm>
          <a:prstGeom prst="rect">
            <a:avLst/>
          </a:prstGeom>
          <a:noFill/>
          <a:ln w="9525">
            <a:noFill/>
            <a:miter lim="800000"/>
            <a:headEnd/>
            <a:tailEnd/>
          </a:ln>
        </p:spPr>
        <p:txBody>
          <a:bodyPr wrap="square">
            <a:spAutoFit/>
          </a:bodyPr>
          <a:lstStyle/>
          <a:p>
            <a:pPr lvl="0"/>
            <a:r>
              <a:rPr lang="en-GB" sz="2400" dirty="0" smtClean="0"/>
              <a:t>IX.II. </a:t>
            </a:r>
            <a:r>
              <a:rPr lang="en-GB" sz="2400" dirty="0" smtClean="0">
                <a:ea typeface="Times New Roman" pitchFamily="18" charset="0"/>
              </a:rPr>
              <a:t>Candidate projects of common interests in the Region</a:t>
            </a:r>
            <a:r>
              <a:rPr lang="en-GB" sz="2400" dirty="0" smtClean="0">
                <a:solidFill>
                  <a:srgbClr val="548DD4"/>
                </a:solidFill>
                <a:ea typeface="Times New Roman" pitchFamily="18" charset="0"/>
              </a:rPr>
              <a:t> </a:t>
            </a:r>
            <a:endParaRPr lang="en-GB" sz="2400" dirty="0" smtClean="0"/>
          </a:p>
          <a:p>
            <a:pPr lvl="0"/>
            <a:endParaRPr lang="en-GB" sz="2400" dirty="0" smtClean="0"/>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79512" y="2420888"/>
            <a:ext cx="8712968" cy="1627112"/>
          </a:xfrm>
          <a:prstGeom prst="rect">
            <a:avLst/>
          </a:prstGeom>
        </p:spPr>
        <p:txBody>
          <a:bodyPr wrap="square">
            <a:spAutoFit/>
          </a:bodyPr>
          <a:lstStyle/>
          <a:p>
            <a:pPr marL="628650" lvl="1" indent="-536575">
              <a:lnSpc>
                <a:spcPct val="120000"/>
              </a:lnSpc>
              <a:spcBef>
                <a:spcPts val="600"/>
              </a:spcBef>
              <a:spcAft>
                <a:spcPts val="200"/>
              </a:spcAft>
            </a:pPr>
            <a:endParaRPr lang="en-GB" sz="2200" b="1" dirty="0" smtClean="0"/>
          </a:p>
          <a:p>
            <a:pPr marL="628650" lvl="1" indent="-536575">
              <a:lnSpc>
                <a:spcPct val="120000"/>
              </a:lnSpc>
              <a:spcBef>
                <a:spcPts val="600"/>
              </a:spcBef>
              <a:spcAft>
                <a:spcPts val="200"/>
              </a:spcAft>
            </a:pPr>
            <a:endParaRPr lang="en-GB" sz="2200" b="1" dirty="0" smtClean="0"/>
          </a:p>
          <a:p>
            <a:pPr marL="628650" lvl="1" indent="-536575" algn="ctr">
              <a:lnSpc>
                <a:spcPct val="120000"/>
              </a:lnSpc>
              <a:spcBef>
                <a:spcPts val="600"/>
              </a:spcBef>
              <a:spcAft>
                <a:spcPts val="200"/>
              </a:spcAft>
            </a:pPr>
            <a:r>
              <a:rPr lang="en-GB" sz="2800" b="1" dirty="0" smtClean="0">
                <a:solidFill>
                  <a:srgbClr val="FF0000"/>
                </a:solidFill>
              </a:rPr>
              <a:t>(for information by TSOs)</a:t>
            </a:r>
            <a:endParaRPr lang="es-ES" sz="2800" b="1" dirty="0" smtClean="0">
              <a:solidFill>
                <a:srgbClr val="FF0000"/>
              </a:solidFill>
            </a:endParaRPr>
          </a:p>
        </p:txBody>
      </p:sp>
      <p:sp>
        <p:nvSpPr>
          <p:cNvPr id="4" name="3 Rectángulo"/>
          <p:cNvSpPr>
            <a:spLocks noChangeArrowheads="1"/>
          </p:cNvSpPr>
          <p:nvPr/>
        </p:nvSpPr>
        <p:spPr bwMode="auto">
          <a:xfrm>
            <a:off x="971600" y="764704"/>
            <a:ext cx="7632848" cy="954107"/>
          </a:xfrm>
          <a:prstGeom prst="rect">
            <a:avLst/>
          </a:prstGeom>
          <a:noFill/>
          <a:ln w="9525">
            <a:noFill/>
            <a:miter lim="800000"/>
            <a:headEnd/>
            <a:tailEnd/>
          </a:ln>
        </p:spPr>
        <p:txBody>
          <a:bodyPr wrap="square">
            <a:spAutoFit/>
          </a:bodyPr>
          <a:lstStyle/>
          <a:p>
            <a:pPr lvl="0"/>
            <a:r>
              <a:rPr lang="en-GB" sz="2800" dirty="0" smtClean="0"/>
              <a:t>IX. Infrastructures</a:t>
            </a:r>
          </a:p>
          <a:p>
            <a:pPr lvl="0"/>
            <a:endParaRPr lang="en-GB" sz="2800" dirty="0" smtClean="0"/>
          </a:p>
        </p:txBody>
      </p:sp>
      <p:sp>
        <p:nvSpPr>
          <p:cNvPr id="6" name="5 Rectángulo"/>
          <p:cNvSpPr>
            <a:spLocks noChangeArrowheads="1"/>
          </p:cNvSpPr>
          <p:nvPr/>
        </p:nvSpPr>
        <p:spPr bwMode="auto">
          <a:xfrm>
            <a:off x="467544" y="1700808"/>
            <a:ext cx="8496944" cy="830997"/>
          </a:xfrm>
          <a:prstGeom prst="rect">
            <a:avLst/>
          </a:prstGeom>
          <a:noFill/>
          <a:ln w="9525">
            <a:noFill/>
            <a:miter lim="800000"/>
            <a:headEnd/>
            <a:tailEnd/>
          </a:ln>
        </p:spPr>
        <p:txBody>
          <a:bodyPr wrap="square">
            <a:spAutoFit/>
          </a:bodyPr>
          <a:lstStyle/>
          <a:p>
            <a:pPr lvl="0"/>
            <a:r>
              <a:rPr lang="en-GB" sz="2400" dirty="0" smtClean="0"/>
              <a:t>IX.III. </a:t>
            </a:r>
            <a:r>
              <a:rPr lang="en-GB" sz="2400" dirty="0" smtClean="0">
                <a:ea typeface="Times New Roman" pitchFamily="18" charset="0"/>
              </a:rPr>
              <a:t>ENTSOG CBA methodology </a:t>
            </a:r>
            <a:endParaRPr lang="en-GB" sz="2400" dirty="0" smtClean="0"/>
          </a:p>
          <a:p>
            <a:pPr lvl="0"/>
            <a:endParaRPr lang="en-GB" sz="2400" dirty="0" smtClean="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5157192"/>
            <a:ext cx="8496944" cy="1323439"/>
          </a:xfrm>
          <a:prstGeom prst="rect">
            <a:avLst/>
          </a:prstGeom>
          <a:ln>
            <a:noFill/>
          </a:ln>
        </p:spPr>
        <p:txBody>
          <a:bodyPr wrap="square">
            <a:spAutoFit/>
          </a:bodyPr>
          <a:lstStyle/>
          <a:p>
            <a:pPr lvl="0"/>
            <a:r>
              <a:rPr lang="es-ES" sz="1600" b="1" u="sng" dirty="0" err="1" smtClean="0"/>
              <a:t>Next</a:t>
            </a:r>
            <a:r>
              <a:rPr lang="es-ES" sz="1600" b="1" u="sng" dirty="0" smtClean="0"/>
              <a:t> </a:t>
            </a:r>
            <a:r>
              <a:rPr lang="es-ES" sz="1600" b="1" u="sng" dirty="0" err="1" smtClean="0"/>
              <a:t>meetings</a:t>
            </a:r>
            <a:r>
              <a:rPr lang="es-ES" sz="1600" b="1" u="sng" dirty="0" smtClean="0"/>
              <a:t>:</a:t>
            </a:r>
          </a:p>
          <a:p>
            <a:pPr lvl="0"/>
            <a:endParaRPr lang="es-ES" sz="1600" b="1" u="sng" dirty="0" smtClean="0"/>
          </a:p>
          <a:p>
            <a:pPr lvl="0">
              <a:buFont typeface="Arial" pitchFamily="34" charset="0"/>
              <a:buChar char="•"/>
            </a:pPr>
            <a:r>
              <a:rPr lang="es-ES" sz="1600" b="1" dirty="0" smtClean="0"/>
              <a:t>SG </a:t>
            </a:r>
            <a:r>
              <a:rPr lang="es-ES" sz="1600" b="1" dirty="0" err="1" smtClean="0"/>
              <a:t>meeting</a:t>
            </a:r>
            <a:r>
              <a:rPr lang="es-ES" sz="1600" b="1" dirty="0" smtClean="0"/>
              <a:t> in </a:t>
            </a:r>
            <a:r>
              <a:rPr lang="es-ES" sz="1600" b="1" dirty="0" err="1" smtClean="0"/>
              <a:t>January</a:t>
            </a:r>
            <a:r>
              <a:rPr lang="es-ES" sz="1600" b="1" dirty="0" smtClean="0"/>
              <a:t>?</a:t>
            </a:r>
          </a:p>
          <a:p>
            <a:pPr lvl="0">
              <a:buFont typeface="Arial" pitchFamily="34" charset="0"/>
              <a:buChar char="•"/>
            </a:pPr>
            <a:r>
              <a:rPr lang="es-ES" sz="1600" b="1" dirty="0" smtClean="0"/>
              <a:t>IG </a:t>
            </a:r>
            <a:r>
              <a:rPr lang="es-ES" sz="1600" b="1" dirty="0" err="1" smtClean="0"/>
              <a:t>physical</a:t>
            </a:r>
            <a:r>
              <a:rPr lang="es-ES" sz="1600" b="1" dirty="0" smtClean="0"/>
              <a:t> </a:t>
            </a:r>
            <a:r>
              <a:rPr lang="es-ES" sz="1600" b="1" dirty="0" err="1" smtClean="0"/>
              <a:t>meeting</a:t>
            </a:r>
            <a:r>
              <a:rPr lang="es-ES" sz="1600" b="1" dirty="0" smtClean="0"/>
              <a:t> in </a:t>
            </a:r>
            <a:r>
              <a:rPr lang="es-ES" sz="1600" b="1" dirty="0" err="1" smtClean="0"/>
              <a:t>January</a:t>
            </a:r>
            <a:r>
              <a:rPr lang="es-ES" sz="1600" b="1" dirty="0" smtClean="0"/>
              <a:t>?</a:t>
            </a:r>
            <a:endParaRPr lang="es-ES" sz="1600" b="1" dirty="0" smtClean="0">
              <a:solidFill>
                <a:srgbClr val="FF0000"/>
              </a:solidFill>
            </a:endParaRPr>
          </a:p>
          <a:p>
            <a:pPr lvl="0"/>
            <a:endParaRPr lang="es-ES" sz="1600" b="1" dirty="0" smtClean="0">
              <a:solidFill>
                <a:srgbClr val="FF0000"/>
              </a:solidFill>
            </a:endParaRPr>
          </a:p>
        </p:txBody>
      </p:sp>
      <p:sp>
        <p:nvSpPr>
          <p:cNvPr id="5" name="4 Rectángulo"/>
          <p:cNvSpPr/>
          <p:nvPr/>
        </p:nvSpPr>
        <p:spPr>
          <a:xfrm>
            <a:off x="827584" y="764704"/>
            <a:ext cx="4717382" cy="523220"/>
          </a:xfrm>
          <a:prstGeom prst="rect">
            <a:avLst/>
          </a:prstGeom>
        </p:spPr>
        <p:txBody>
          <a:bodyPr wrap="none">
            <a:spAutoFit/>
          </a:bodyPr>
          <a:lstStyle/>
          <a:p>
            <a:r>
              <a:rPr lang="en-US" sz="2800" dirty="0" smtClean="0">
                <a:solidFill>
                  <a:srgbClr val="264D74"/>
                </a:solidFill>
              </a:rPr>
              <a:t>VI. AOB and next meetings </a:t>
            </a:r>
            <a:endParaRPr lang="es-ES" sz="2800" dirty="0">
              <a:solidFill>
                <a:srgbClr val="FF0000"/>
              </a:solidFill>
            </a:endParaRPr>
          </a:p>
        </p:txBody>
      </p:sp>
      <p:pic>
        <p:nvPicPr>
          <p:cNvPr id="7" name="Picture 1"/>
          <p:cNvPicPr>
            <a:picLocks noChangeAspect="1" noChangeArrowheads="1"/>
          </p:cNvPicPr>
          <p:nvPr/>
        </p:nvPicPr>
        <p:blipFill>
          <a:blip r:embed="rId2" cstate="print"/>
          <a:srcRect/>
          <a:stretch>
            <a:fillRect/>
          </a:stretch>
        </p:blipFill>
        <p:spPr bwMode="auto">
          <a:xfrm>
            <a:off x="251520" y="3356992"/>
            <a:ext cx="8772525" cy="169545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b="6729"/>
          <a:stretch>
            <a:fillRect/>
          </a:stretch>
        </p:blipFill>
        <p:spPr bwMode="auto">
          <a:xfrm>
            <a:off x="251520" y="1484784"/>
            <a:ext cx="8772525" cy="1368152"/>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584" y="764704"/>
            <a:ext cx="3501215" cy="523220"/>
          </a:xfrm>
          <a:prstGeom prst="rect">
            <a:avLst/>
          </a:prstGeom>
        </p:spPr>
        <p:txBody>
          <a:bodyPr wrap="none">
            <a:spAutoFit/>
          </a:bodyPr>
          <a:lstStyle/>
          <a:p>
            <a:r>
              <a:rPr lang="en-US" sz="2800" dirty="0" smtClean="0">
                <a:solidFill>
                  <a:srgbClr val="264D74"/>
                </a:solidFill>
              </a:rPr>
              <a:t>II.	WP 2015-2016</a:t>
            </a:r>
            <a:endParaRPr lang="es-ES" sz="2800" dirty="0"/>
          </a:p>
        </p:txBody>
      </p:sp>
      <p:sp>
        <p:nvSpPr>
          <p:cNvPr id="12" name="11 CuadroTexto"/>
          <p:cNvSpPr txBox="1"/>
          <p:nvPr/>
        </p:nvSpPr>
        <p:spPr>
          <a:xfrm>
            <a:off x="539552" y="1556792"/>
            <a:ext cx="8064896" cy="4801314"/>
          </a:xfrm>
          <a:prstGeom prst="rect">
            <a:avLst/>
          </a:prstGeom>
          <a:noFill/>
        </p:spPr>
        <p:txBody>
          <a:bodyPr wrap="square" rtlCol="0">
            <a:spAutoFit/>
          </a:bodyPr>
          <a:lstStyle/>
          <a:p>
            <a:pPr marL="457200" indent="-457200" algn="just">
              <a:buFont typeface="Wingdings" pitchFamily="2" charset="2"/>
              <a:buChar char="§"/>
            </a:pPr>
            <a:r>
              <a:rPr lang="es-ES" dirty="0" err="1" smtClean="0"/>
              <a:t>The</a:t>
            </a:r>
            <a:r>
              <a:rPr lang="es-ES" dirty="0" smtClean="0"/>
              <a:t> WP </a:t>
            </a:r>
            <a:r>
              <a:rPr lang="es-ES" dirty="0" err="1" smtClean="0"/>
              <a:t>was</a:t>
            </a:r>
            <a:r>
              <a:rPr lang="es-ES" dirty="0" smtClean="0"/>
              <a:t> </a:t>
            </a:r>
            <a:r>
              <a:rPr lang="es-ES" dirty="0" err="1" smtClean="0"/>
              <a:t>submitted</a:t>
            </a:r>
            <a:r>
              <a:rPr lang="es-ES" dirty="0" smtClean="0"/>
              <a:t> </a:t>
            </a:r>
            <a:r>
              <a:rPr lang="es-ES" dirty="0" err="1" smtClean="0"/>
              <a:t>to</a:t>
            </a:r>
            <a:r>
              <a:rPr lang="es-ES" dirty="0" smtClean="0"/>
              <a:t> </a:t>
            </a:r>
            <a:r>
              <a:rPr lang="es-ES" dirty="0" err="1" smtClean="0"/>
              <a:t>public</a:t>
            </a:r>
            <a:r>
              <a:rPr lang="es-ES" dirty="0" smtClean="0"/>
              <a:t> </a:t>
            </a:r>
            <a:r>
              <a:rPr lang="es-ES" dirty="0" err="1" smtClean="0"/>
              <a:t>consultation</a:t>
            </a:r>
            <a:r>
              <a:rPr lang="es-ES" dirty="0" smtClean="0"/>
              <a:t> </a:t>
            </a:r>
            <a:r>
              <a:rPr lang="es-ES" dirty="0" err="1" smtClean="0"/>
              <a:t>on</a:t>
            </a:r>
            <a:r>
              <a:rPr lang="es-ES" dirty="0" smtClean="0"/>
              <a:t> </a:t>
            </a:r>
            <a:r>
              <a:rPr lang="es-ES" dirty="0" err="1" smtClean="0"/>
              <a:t>the</a:t>
            </a:r>
            <a:r>
              <a:rPr lang="es-ES" dirty="0" smtClean="0"/>
              <a:t> ACER </a:t>
            </a:r>
            <a:r>
              <a:rPr lang="es-ES" dirty="0" err="1" smtClean="0"/>
              <a:t>website</a:t>
            </a:r>
            <a:r>
              <a:rPr lang="es-ES" dirty="0" smtClean="0"/>
              <a:t> </a:t>
            </a:r>
            <a:r>
              <a:rPr lang="es-ES" dirty="0" err="1" smtClean="0"/>
              <a:t>from</a:t>
            </a:r>
            <a:r>
              <a:rPr lang="es-ES" dirty="0" smtClean="0"/>
              <a:t> 3 </a:t>
            </a:r>
            <a:r>
              <a:rPr lang="es-ES" dirty="0" err="1" smtClean="0"/>
              <a:t>to</a:t>
            </a:r>
            <a:r>
              <a:rPr lang="es-ES" dirty="0" smtClean="0"/>
              <a:t> 24 </a:t>
            </a:r>
            <a:r>
              <a:rPr lang="es-ES" dirty="0" err="1" smtClean="0"/>
              <a:t>October</a:t>
            </a:r>
            <a:r>
              <a:rPr lang="es-ES" dirty="0" smtClean="0"/>
              <a:t> 2014</a:t>
            </a:r>
          </a:p>
          <a:p>
            <a:pPr marL="457200" indent="-457200" algn="just">
              <a:buFont typeface="Wingdings" pitchFamily="2" charset="2"/>
              <a:buChar char="§"/>
            </a:pPr>
            <a:r>
              <a:rPr lang="es-ES" b="1" dirty="0" smtClean="0"/>
              <a:t>11 responses </a:t>
            </a:r>
            <a:r>
              <a:rPr lang="es-ES" b="1" dirty="0" err="1" smtClean="0"/>
              <a:t>received</a:t>
            </a:r>
            <a:r>
              <a:rPr lang="es-ES" dirty="0" smtClean="0"/>
              <a:t>:</a:t>
            </a:r>
          </a:p>
          <a:p>
            <a:pPr marL="1162050" lvl="1" indent="-447675" algn="just">
              <a:buFont typeface="Wingdings" pitchFamily="2" charset="2"/>
              <a:buChar char="ü"/>
            </a:pPr>
            <a:r>
              <a:rPr lang="es-ES" dirty="0" smtClean="0"/>
              <a:t>3 </a:t>
            </a:r>
            <a:r>
              <a:rPr lang="es-ES" dirty="0" err="1" smtClean="0"/>
              <a:t>TSOs</a:t>
            </a:r>
            <a:r>
              <a:rPr lang="es-ES" dirty="0" smtClean="0"/>
              <a:t>: ENAGAS, TIGF, </a:t>
            </a:r>
            <a:r>
              <a:rPr lang="es-ES" dirty="0" err="1" smtClean="0"/>
              <a:t>GRTGaz</a:t>
            </a:r>
            <a:endParaRPr lang="es-ES" dirty="0" smtClean="0"/>
          </a:p>
          <a:p>
            <a:pPr marL="1162050" lvl="1" indent="-447675" algn="just">
              <a:buFont typeface="Wingdings" pitchFamily="2" charset="2"/>
              <a:buChar char="ü"/>
            </a:pPr>
            <a:r>
              <a:rPr lang="es-ES" dirty="0" smtClean="0"/>
              <a:t>4 </a:t>
            </a:r>
            <a:r>
              <a:rPr lang="es-ES" dirty="0" err="1" smtClean="0"/>
              <a:t>shippers</a:t>
            </a:r>
            <a:r>
              <a:rPr lang="es-ES" dirty="0" smtClean="0"/>
              <a:t>: EDP, GNF, </a:t>
            </a:r>
            <a:r>
              <a:rPr lang="es-ES" dirty="0" err="1" smtClean="0"/>
              <a:t>GDFSuez</a:t>
            </a:r>
            <a:r>
              <a:rPr lang="es-ES" dirty="0" smtClean="0"/>
              <a:t>, UFG (</a:t>
            </a:r>
            <a:r>
              <a:rPr lang="es-ES" dirty="0" err="1" smtClean="0"/>
              <a:t>confidential</a:t>
            </a:r>
            <a:r>
              <a:rPr lang="es-ES" dirty="0" smtClean="0"/>
              <a:t>)</a:t>
            </a:r>
          </a:p>
          <a:p>
            <a:pPr marL="1162050" lvl="1" indent="-447675" algn="just">
              <a:buFont typeface="Wingdings" pitchFamily="2" charset="2"/>
              <a:buChar char="ü"/>
            </a:pPr>
            <a:r>
              <a:rPr lang="es-ES" dirty="0" smtClean="0"/>
              <a:t>4 </a:t>
            </a:r>
            <a:r>
              <a:rPr lang="es-ES" dirty="0" err="1" smtClean="0"/>
              <a:t>associations</a:t>
            </a:r>
            <a:r>
              <a:rPr lang="es-ES" dirty="0" smtClean="0"/>
              <a:t>: AGN, EDP, EFET, UPRIGAZ</a:t>
            </a:r>
          </a:p>
          <a:p>
            <a:pPr marL="542925" indent="-542925" algn="just">
              <a:buFont typeface="Wingdings" pitchFamily="2" charset="2"/>
              <a:buChar char="§"/>
            </a:pPr>
            <a:r>
              <a:rPr lang="es-ES" dirty="0" smtClean="0"/>
              <a:t>General </a:t>
            </a:r>
            <a:r>
              <a:rPr lang="es-ES" dirty="0" err="1" smtClean="0"/>
              <a:t>comments</a:t>
            </a:r>
            <a:r>
              <a:rPr lang="es-ES" dirty="0" smtClean="0"/>
              <a:t>:</a:t>
            </a:r>
          </a:p>
          <a:p>
            <a:pPr marL="1162050" indent="-447675" algn="just">
              <a:buFont typeface="Wingdings" pitchFamily="2" charset="2"/>
              <a:buChar char="ü"/>
            </a:pPr>
            <a:r>
              <a:rPr lang="en-GB" dirty="0" smtClean="0"/>
              <a:t>All </a:t>
            </a:r>
            <a:r>
              <a:rPr lang="en-GB" dirty="0" err="1" smtClean="0"/>
              <a:t>stk</a:t>
            </a:r>
            <a:r>
              <a:rPr lang="en-GB" dirty="0" smtClean="0"/>
              <a:t> </a:t>
            </a:r>
            <a:r>
              <a:rPr lang="en-GB" b="1" dirty="0" smtClean="0"/>
              <a:t>welcome the WP</a:t>
            </a:r>
            <a:r>
              <a:rPr lang="en-GB" dirty="0" smtClean="0"/>
              <a:t> and emphasize the importance of harmonising and making compatible rules in the three countries to </a:t>
            </a:r>
            <a:r>
              <a:rPr lang="en-GB" b="1" dirty="0" smtClean="0"/>
              <a:t>facilitate cross-border flows </a:t>
            </a:r>
            <a:r>
              <a:rPr lang="en-GB" dirty="0" smtClean="0"/>
              <a:t>and gas markets regional integration towards the internal energy market.</a:t>
            </a:r>
            <a:endParaRPr lang="es-ES" dirty="0" smtClean="0"/>
          </a:p>
          <a:p>
            <a:pPr marL="1162050" indent="-447675" algn="just">
              <a:buFont typeface="Wingdings" pitchFamily="2" charset="2"/>
              <a:buChar char="ü"/>
            </a:pPr>
            <a:r>
              <a:rPr lang="en-GB" dirty="0" smtClean="0"/>
              <a:t>A coordinated </a:t>
            </a:r>
            <a:r>
              <a:rPr lang="en-GB" b="1" dirty="0" smtClean="0"/>
              <a:t>early implementation of network codes </a:t>
            </a:r>
            <a:r>
              <a:rPr lang="en-GB" dirty="0" smtClean="0"/>
              <a:t>as a permanent objective. Adapting national rules in time, transparency, coordination and close collaboration.</a:t>
            </a:r>
            <a:endParaRPr lang="es-ES" dirty="0" smtClean="0"/>
          </a:p>
          <a:p>
            <a:pPr marL="1162050" indent="-447675" algn="just">
              <a:buFont typeface="Wingdings" pitchFamily="2" charset="2"/>
              <a:buChar char="ü"/>
            </a:pPr>
            <a:r>
              <a:rPr lang="en-GB" dirty="0" smtClean="0"/>
              <a:t>They insist on </a:t>
            </a:r>
            <a:r>
              <a:rPr lang="en-GB" b="1" dirty="0" smtClean="0"/>
              <a:t>more active participation of NRAs and TSOs in the Iberian gas market creation</a:t>
            </a:r>
            <a:r>
              <a:rPr lang="en-GB" dirty="0" smtClean="0"/>
              <a:t>, as a first step to enable gas flows between the Iberian Peninsula and France. </a:t>
            </a:r>
            <a:endParaRPr lang="es-ES" dirty="0" smtClean="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584" y="764704"/>
            <a:ext cx="3501215" cy="523220"/>
          </a:xfrm>
          <a:prstGeom prst="rect">
            <a:avLst/>
          </a:prstGeom>
        </p:spPr>
        <p:txBody>
          <a:bodyPr wrap="none">
            <a:spAutoFit/>
          </a:bodyPr>
          <a:lstStyle/>
          <a:p>
            <a:r>
              <a:rPr lang="en-US" sz="2800" dirty="0" smtClean="0">
                <a:solidFill>
                  <a:srgbClr val="264D74"/>
                </a:solidFill>
              </a:rPr>
              <a:t>II.	WP 2015-2016</a:t>
            </a:r>
            <a:endParaRPr lang="es-ES" sz="2800" dirty="0"/>
          </a:p>
        </p:txBody>
      </p:sp>
      <p:sp>
        <p:nvSpPr>
          <p:cNvPr id="12" name="11 CuadroTexto"/>
          <p:cNvSpPr txBox="1"/>
          <p:nvPr/>
        </p:nvSpPr>
        <p:spPr>
          <a:xfrm>
            <a:off x="539552" y="1556792"/>
            <a:ext cx="8208912" cy="5078313"/>
          </a:xfrm>
          <a:prstGeom prst="rect">
            <a:avLst/>
          </a:prstGeom>
          <a:noFill/>
        </p:spPr>
        <p:txBody>
          <a:bodyPr wrap="square" rtlCol="0">
            <a:spAutoFit/>
          </a:bodyPr>
          <a:lstStyle/>
          <a:p>
            <a:pPr marL="542925" indent="-542925" algn="just">
              <a:buFont typeface="Wingdings" pitchFamily="2" charset="2"/>
              <a:buChar char="§"/>
            </a:pPr>
            <a:r>
              <a:rPr lang="en-US" dirty="0" smtClean="0"/>
              <a:t>Significant suggestions that amended the WP:</a:t>
            </a:r>
          </a:p>
          <a:p>
            <a:pPr marL="819150" lvl="1" indent="-361950" algn="just">
              <a:buFont typeface="Wingdings" pitchFamily="2" charset="2"/>
              <a:buChar char="ü"/>
            </a:pPr>
            <a:r>
              <a:rPr lang="en-US" dirty="0" smtClean="0"/>
              <a:t>1 TSO suggested </a:t>
            </a:r>
            <a:r>
              <a:rPr lang="en-US" b="1" dirty="0" smtClean="0"/>
              <a:t>postpone deadline for the implementation of incremental capacity until Q1 2016</a:t>
            </a:r>
            <a:endParaRPr lang="es-ES" b="1" dirty="0" smtClean="0"/>
          </a:p>
          <a:p>
            <a:pPr marL="819150" lvl="1" indent="-361950" algn="just">
              <a:buFont typeface="Wingdings" pitchFamily="2" charset="2"/>
              <a:buChar char="ü"/>
            </a:pPr>
            <a:r>
              <a:rPr lang="en-US" dirty="0" smtClean="0"/>
              <a:t>3 TSOs and 1 shipper suggested that the </a:t>
            </a:r>
            <a:r>
              <a:rPr lang="en-US" b="1" dirty="0" smtClean="0"/>
              <a:t>implementation of ST UIOLI mechanism requires a detailed analysis</a:t>
            </a:r>
            <a:r>
              <a:rPr lang="en-US" dirty="0" smtClean="0"/>
              <a:t> to decide if all conditions for its implementation are fulfilled in the region.</a:t>
            </a:r>
          </a:p>
          <a:p>
            <a:pPr marL="819150" lvl="1" indent="-361950" algn="just">
              <a:buFont typeface="Wingdings" pitchFamily="2" charset="2"/>
              <a:buChar char="ü"/>
            </a:pPr>
            <a:r>
              <a:rPr lang="en-US" dirty="0" smtClean="0"/>
              <a:t>One shipper and one association suggested the adoption of a </a:t>
            </a:r>
            <a:r>
              <a:rPr lang="en-US" b="1" dirty="0" smtClean="0"/>
              <a:t>common roadmap with clear commitments</a:t>
            </a:r>
            <a:r>
              <a:rPr lang="en-US" dirty="0" smtClean="0"/>
              <a:t> for Iberian hub development taking into consideration the comments received to the Public consultation of the “Study about models for integration of the Spanish and Portuguese gas markets in a common Iberian natural gas market”.</a:t>
            </a:r>
          </a:p>
          <a:p>
            <a:pPr marL="819150" lvl="1" indent="-361950" algn="just">
              <a:buFont typeface="Wingdings" pitchFamily="2" charset="2"/>
              <a:buChar char="ü"/>
            </a:pPr>
            <a:r>
              <a:rPr lang="en-GB" dirty="0" smtClean="0"/>
              <a:t>Six respondents (4 shippers, 1 association and 1 TSO) proposed that the </a:t>
            </a:r>
            <a:r>
              <a:rPr lang="en-GB" b="1" dirty="0" smtClean="0"/>
              <a:t>harmonisation of the reference temperature needs to be further analysed. </a:t>
            </a:r>
            <a:r>
              <a:rPr lang="en-GB" dirty="0" smtClean="0"/>
              <a:t>They support the provision established in article 14 of the draft Interoperability and Data Exchange Network code which specifies that alternative reference temperatures can be used if conversion factors are provided and used accordingly.</a:t>
            </a:r>
            <a:endParaRPr lang="en-US" dirty="0" smtClean="0"/>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
        <p:nvSpPr>
          <p:cNvPr id="3" name="2 CuadroTexto"/>
          <p:cNvSpPr txBox="1"/>
          <p:nvPr/>
        </p:nvSpPr>
        <p:spPr>
          <a:xfrm>
            <a:off x="611560" y="1340768"/>
            <a:ext cx="8064896" cy="646331"/>
          </a:xfrm>
          <a:prstGeom prst="rect">
            <a:avLst/>
          </a:prstGeom>
          <a:noFill/>
        </p:spPr>
        <p:txBody>
          <a:bodyPr wrap="square" rtlCol="0">
            <a:spAutoFit/>
          </a:bodyPr>
          <a:lstStyle/>
          <a:p>
            <a:pPr marL="457200" indent="-457200" algn="just">
              <a:buAutoNum type="romanUcPeriod"/>
            </a:pPr>
            <a:r>
              <a:rPr lang="es-ES" dirty="0" smtClean="0"/>
              <a:t>CAM</a:t>
            </a:r>
          </a:p>
          <a:p>
            <a:pPr>
              <a:buFont typeface="Wingdings" pitchFamily="2" charset="2"/>
              <a:buChar char="ü"/>
            </a:pPr>
            <a:endParaRPr lang="es-ES" dirty="0" smtClean="0"/>
          </a:p>
        </p:txBody>
      </p:sp>
      <p:graphicFrame>
        <p:nvGraphicFramePr>
          <p:cNvPr id="6" name="5 Tabla"/>
          <p:cNvGraphicFramePr>
            <a:graphicFrameLocks noGrp="1"/>
          </p:cNvGraphicFramePr>
          <p:nvPr/>
        </p:nvGraphicFramePr>
        <p:xfrm>
          <a:off x="683568" y="2132856"/>
          <a:ext cx="7704856" cy="3992880"/>
        </p:xfrm>
        <a:graphic>
          <a:graphicData uri="http://schemas.openxmlformats.org/drawingml/2006/table">
            <a:tbl>
              <a:tblPr firstRow="1" bandRow="1">
                <a:tableStyleId>{5C22544A-7EE6-4342-B048-85BDC9FD1C3A}</a:tableStyleId>
              </a:tblPr>
              <a:tblGrid>
                <a:gridCol w="3960440"/>
                <a:gridCol w="1440160"/>
                <a:gridCol w="1224136"/>
                <a:gridCol w="1080120"/>
              </a:tblGrid>
              <a:tr h="235089">
                <a:tc>
                  <a:txBody>
                    <a:bodyPr/>
                    <a:lstStyle/>
                    <a:p>
                      <a:r>
                        <a:rPr lang="es-ES" sz="1400" b="1" dirty="0" err="1" smtClean="0">
                          <a:latin typeface="+mj-lt"/>
                        </a:rPr>
                        <a:t>Task</a:t>
                      </a:r>
                      <a:endParaRPr lang="es-ES" sz="1400" b="1" dirty="0">
                        <a:latin typeface="+mj-lt"/>
                      </a:endParaRPr>
                    </a:p>
                  </a:txBody>
                  <a:tcPr/>
                </a:tc>
                <a:tc>
                  <a:txBody>
                    <a:bodyPr/>
                    <a:lstStyle/>
                    <a:p>
                      <a:r>
                        <a:rPr lang="es-ES" sz="1400" b="1" dirty="0" err="1" smtClean="0">
                          <a:latin typeface="+mj-lt"/>
                        </a:rPr>
                        <a:t>Responsible</a:t>
                      </a:r>
                      <a:endParaRPr lang="es-ES" sz="1400" b="1" dirty="0">
                        <a:latin typeface="+mj-lt"/>
                      </a:endParaRPr>
                    </a:p>
                  </a:txBody>
                  <a:tcPr/>
                </a:tc>
                <a:tc>
                  <a:txBody>
                    <a:bodyPr/>
                    <a:lstStyle/>
                    <a:p>
                      <a:r>
                        <a:rPr lang="es-ES" sz="1400" b="1" dirty="0" err="1" smtClean="0">
                          <a:latin typeface="+mj-lt"/>
                        </a:rPr>
                        <a:t>Start</a:t>
                      </a:r>
                      <a:endParaRPr lang="es-ES" sz="1400" b="1" dirty="0">
                        <a:latin typeface="+mj-lt"/>
                      </a:endParaRPr>
                    </a:p>
                  </a:txBody>
                  <a:tcPr/>
                </a:tc>
                <a:tc>
                  <a:txBody>
                    <a:bodyPr/>
                    <a:lstStyle/>
                    <a:p>
                      <a:r>
                        <a:rPr lang="es-ES" sz="1400" b="1" dirty="0" err="1" smtClean="0">
                          <a:latin typeface="+mj-lt"/>
                        </a:rPr>
                        <a:t>Deadline</a:t>
                      </a:r>
                      <a:endParaRPr lang="es-ES" sz="1400" b="1" dirty="0">
                        <a:latin typeface="+mj-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I.1.</a:t>
                      </a:r>
                      <a:r>
                        <a:rPr lang="en-GB" sz="1400" b="1" baseline="0" dirty="0" smtClean="0">
                          <a:latin typeface="+mj-lt"/>
                          <a:ea typeface="Times New Roman"/>
                          <a:cs typeface="Times New Roman"/>
                        </a:rPr>
                        <a:t> </a:t>
                      </a:r>
                      <a:r>
                        <a:rPr lang="en-GB" sz="1400" b="1" dirty="0" smtClean="0">
                          <a:latin typeface="+mj-lt"/>
                          <a:ea typeface="Times New Roman"/>
                          <a:cs typeface="Times New Roman"/>
                        </a:rPr>
                        <a:t>Continue working on early implementation of CAM NC, allocating yearly, quarterly, monthly, daily and within-day capacity products at the two VIPs. Preparing the first day-ahead and within-day capacity auctions in the two VIPS for November 2015</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r>
                        <a:rPr lang="en-GB" sz="1400" b="1" dirty="0" err="1" smtClean="0">
                          <a:latin typeface="+mj-lt"/>
                          <a:ea typeface="Times New Roman"/>
                          <a:cs typeface="Arial"/>
                        </a:rPr>
                        <a:t>stk</a:t>
                      </a:r>
                      <a:endParaRPr lang="es-ES" sz="1400" b="1" dirty="0" smtClean="0">
                        <a:latin typeface="+mj-lt"/>
                        <a:ea typeface="Times New Roman"/>
                        <a:cs typeface="Times New Roman"/>
                      </a:endParaRPr>
                    </a:p>
                    <a:p>
                      <a:endParaRPr lang="es-ES" sz="1400" b="1" dirty="0">
                        <a:latin typeface="+mj-l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Permanent – binding in November 2015</a:t>
                      </a:r>
                      <a:endParaRPr lang="es-ES" sz="1400" b="1" dirty="0" smtClean="0">
                        <a:latin typeface="+mj-lt"/>
                        <a:ea typeface="Times New Roman"/>
                        <a:cs typeface="Times New Roman"/>
                      </a:endParaRPr>
                    </a:p>
                    <a:p>
                      <a:endParaRPr lang="es-ES" sz="1400" b="1" dirty="0">
                        <a:latin typeface="+mj-lt"/>
                      </a:endParaRPr>
                    </a:p>
                  </a:txBody>
                  <a:tcPr/>
                </a:tc>
                <a:tc hMerge="1">
                  <a:txBody>
                    <a:bodyPr/>
                    <a:lstStyle/>
                    <a:p>
                      <a:endParaRPr lang="es-ES"/>
                    </a:p>
                  </a:txBody>
                  <a:tcPr/>
                </a:tc>
              </a:tr>
              <a:tr h="992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I.2.</a:t>
                      </a:r>
                      <a:r>
                        <a:rPr lang="en-GB" sz="1400" b="1" baseline="0" dirty="0" smtClean="0">
                          <a:latin typeface="+mj-lt"/>
                          <a:ea typeface="Times New Roman"/>
                          <a:cs typeface="Times New Roman"/>
                        </a:rPr>
                        <a:t> </a:t>
                      </a:r>
                      <a:r>
                        <a:rPr lang="en-GB" sz="1400" b="1" dirty="0" smtClean="0">
                          <a:latin typeface="+mj-lt"/>
                          <a:ea typeface="Times New Roman"/>
                          <a:cs typeface="Times New Roman"/>
                        </a:rPr>
                        <a:t>Participating in the ACER Roadmap for the early implementation of the CAM NC as part of the Core Group, CAM Coordination Group and EU Stakeholders group. Revisions and updates are coordinated by ACER/ENTSOG</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endParaRPr lang="es-ES" sz="1400" b="1" dirty="0" smtClean="0">
                        <a:latin typeface="+mj-lt"/>
                        <a:ea typeface="Times New Roman"/>
                        <a:cs typeface="Times New Roman"/>
                      </a:endParaRPr>
                    </a:p>
                    <a:p>
                      <a:endParaRPr lang="es-ES" sz="1400" b="1" dirty="0">
                        <a:latin typeface="+mj-lt"/>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Permanent – binding in November 2015</a:t>
                      </a:r>
                      <a:endParaRPr lang="es-ES" sz="1400" b="1" dirty="0" smtClean="0">
                        <a:latin typeface="+mj-lt"/>
                        <a:ea typeface="Times New Roman"/>
                        <a:cs typeface="Times New Roman"/>
                      </a:endParaRPr>
                    </a:p>
                    <a:p>
                      <a:endParaRPr lang="es-ES" sz="1400" b="1" dirty="0">
                        <a:latin typeface="+mj-lt"/>
                      </a:endParaRPr>
                    </a:p>
                  </a:txBody>
                  <a:tcPr/>
                </a:tc>
                <a:tc hMerge="1">
                  <a:txBody>
                    <a:bodyPr/>
                    <a:lstStyle/>
                    <a:p>
                      <a:endParaRPr lang="es-ES"/>
                    </a:p>
                  </a:txBody>
                  <a:tcPr/>
                </a:tc>
              </a:tr>
              <a:tr h="386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I.3. Implementation jointly in the region the CAM NC on incremental and new capacity</a:t>
                      </a:r>
                      <a:endParaRPr lang="es-ES" sz="1400" b="1" dirty="0" smtClean="0">
                        <a:latin typeface="+mj-lt"/>
                        <a:ea typeface="Times New Roman"/>
                        <a:cs typeface="Times New Roman"/>
                      </a:endParaRPr>
                    </a:p>
                    <a:p>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r>
                        <a:rPr lang="en-GB" sz="1400" b="1" dirty="0" err="1" smtClean="0">
                          <a:latin typeface="+mj-lt"/>
                          <a:ea typeface="Times New Roman"/>
                          <a:cs typeface="Arial"/>
                        </a:rPr>
                        <a:t>stk</a:t>
                      </a:r>
                      <a:endParaRPr lang="es-ES" sz="1400" b="1" dirty="0" smtClean="0">
                        <a:latin typeface="+mj-lt"/>
                        <a:ea typeface="Times New Roman"/>
                        <a:cs typeface="Times New Roman"/>
                      </a:endParaRPr>
                    </a:p>
                    <a:p>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January 2015</a:t>
                      </a:r>
                      <a:endParaRPr lang="es-ES" sz="1400" b="1" dirty="0" smtClean="0">
                        <a:latin typeface="+mj-lt"/>
                        <a:ea typeface="Times New Roman"/>
                        <a:cs typeface="Times New Roman"/>
                      </a:endParaRPr>
                    </a:p>
                    <a:p>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Q1 2016</a:t>
                      </a:r>
                      <a:endParaRPr lang="es-ES" sz="1400" b="1" dirty="0" smtClean="0">
                        <a:latin typeface="+mj-lt"/>
                        <a:ea typeface="Times New Roman"/>
                        <a:cs typeface="Times New Roman"/>
                      </a:endParaRPr>
                    </a:p>
                    <a:p>
                      <a:endParaRPr lang="es-ES" sz="1400" b="1" dirty="0">
                        <a:latin typeface="+mj-lt"/>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1340768"/>
            <a:ext cx="8064896" cy="646331"/>
          </a:xfrm>
          <a:prstGeom prst="rect">
            <a:avLst/>
          </a:prstGeom>
          <a:noFill/>
        </p:spPr>
        <p:txBody>
          <a:bodyPr wrap="square" rtlCol="0">
            <a:spAutoFit/>
          </a:bodyPr>
          <a:lstStyle/>
          <a:p>
            <a:pPr marL="457200" indent="-457200" algn="just">
              <a:buFont typeface="+mj-lt"/>
              <a:buAutoNum type="romanUcPeriod" startAt="2"/>
            </a:pPr>
            <a:r>
              <a:rPr lang="es-ES" dirty="0" smtClean="0"/>
              <a:t>CMP</a:t>
            </a:r>
          </a:p>
          <a:p>
            <a:pPr>
              <a:buFont typeface="Wingdings" pitchFamily="2" charset="2"/>
              <a:buChar char="ü"/>
            </a:pPr>
            <a:endParaRPr lang="es-ES" dirty="0" smtClean="0"/>
          </a:p>
        </p:txBody>
      </p:sp>
      <p:graphicFrame>
        <p:nvGraphicFramePr>
          <p:cNvPr id="7" name="6 Tabla"/>
          <p:cNvGraphicFramePr>
            <a:graphicFrameLocks noGrp="1"/>
          </p:cNvGraphicFramePr>
          <p:nvPr/>
        </p:nvGraphicFramePr>
        <p:xfrm>
          <a:off x="539552" y="2132856"/>
          <a:ext cx="8136905" cy="2919209"/>
        </p:xfrm>
        <a:graphic>
          <a:graphicData uri="http://schemas.openxmlformats.org/drawingml/2006/table">
            <a:tbl>
              <a:tblPr firstRow="1" bandRow="1">
                <a:tableStyleId>{5C22544A-7EE6-4342-B048-85BDC9FD1C3A}</a:tableStyleId>
              </a:tblPr>
              <a:tblGrid>
                <a:gridCol w="4146332"/>
                <a:gridCol w="1507757"/>
                <a:gridCol w="1351998"/>
                <a:gridCol w="1130818"/>
              </a:tblGrid>
              <a:tr h="335166">
                <a:tc>
                  <a:txBody>
                    <a:bodyPr/>
                    <a:lstStyle/>
                    <a:p>
                      <a:r>
                        <a:rPr lang="es-ES" sz="1400" b="1" dirty="0" err="1" smtClean="0">
                          <a:latin typeface="+mj-lt"/>
                        </a:rPr>
                        <a:t>Task</a:t>
                      </a:r>
                      <a:endParaRPr lang="es-ES" sz="1400" b="1" dirty="0">
                        <a:latin typeface="+mj-lt"/>
                      </a:endParaRPr>
                    </a:p>
                  </a:txBody>
                  <a:tcPr/>
                </a:tc>
                <a:tc>
                  <a:txBody>
                    <a:bodyPr/>
                    <a:lstStyle/>
                    <a:p>
                      <a:r>
                        <a:rPr lang="es-ES" sz="1400" b="1" dirty="0" err="1" smtClean="0">
                          <a:latin typeface="+mj-lt"/>
                        </a:rPr>
                        <a:t>Responsible</a:t>
                      </a:r>
                      <a:endParaRPr lang="es-ES" sz="1400" b="1" dirty="0">
                        <a:latin typeface="+mj-lt"/>
                      </a:endParaRPr>
                    </a:p>
                  </a:txBody>
                  <a:tcPr/>
                </a:tc>
                <a:tc>
                  <a:txBody>
                    <a:bodyPr/>
                    <a:lstStyle/>
                    <a:p>
                      <a:r>
                        <a:rPr lang="es-ES" sz="1400" b="1" dirty="0" err="1" smtClean="0">
                          <a:latin typeface="+mj-lt"/>
                        </a:rPr>
                        <a:t>Start</a:t>
                      </a:r>
                      <a:endParaRPr lang="es-ES" sz="1400" b="1" dirty="0">
                        <a:latin typeface="+mj-lt"/>
                      </a:endParaRPr>
                    </a:p>
                  </a:txBody>
                  <a:tcPr/>
                </a:tc>
                <a:tc>
                  <a:txBody>
                    <a:bodyPr/>
                    <a:lstStyle/>
                    <a:p>
                      <a:r>
                        <a:rPr lang="es-ES" sz="1400" b="1" dirty="0" err="1" smtClean="0">
                          <a:latin typeface="+mj-lt"/>
                        </a:rPr>
                        <a:t>Deadline</a:t>
                      </a:r>
                      <a:endParaRPr lang="es-ES" sz="1400" b="1" dirty="0">
                        <a:latin typeface="+mj-lt"/>
                      </a:endParaRPr>
                    </a:p>
                  </a:txBody>
                  <a:tcPr/>
                </a:tc>
              </a:tr>
              <a:tr h="12289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II.1.</a:t>
                      </a:r>
                      <a:r>
                        <a:rPr lang="en-GB" sz="1400" b="1" baseline="0" dirty="0" smtClean="0">
                          <a:latin typeface="+mj-lt"/>
                          <a:ea typeface="Times New Roman"/>
                          <a:cs typeface="Times New Roman"/>
                        </a:rPr>
                        <a:t> </a:t>
                      </a:r>
                      <a:r>
                        <a:rPr lang="en-GB" sz="1400" b="1" kern="1200" dirty="0" smtClean="0">
                          <a:solidFill>
                            <a:schemeClr val="dk1"/>
                          </a:solidFill>
                          <a:latin typeface="+mj-lt"/>
                          <a:ea typeface="+mn-ea"/>
                          <a:cs typeface="+mn-cs"/>
                        </a:rPr>
                        <a:t>Assessment of the operational mechanisms from 1 October 2013: UIOLI LT, capacity surrender and OSBB. Cooperation works to approve the proposals by the TSOs in the region about incentive-based oversubscription and buy-back schemes</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latin typeface="+mj-lt"/>
                          <a:ea typeface="Times New Roman"/>
                          <a:cs typeface="Arial"/>
                        </a:rPr>
                        <a:t>Initiated</a:t>
                      </a:r>
                      <a:endParaRPr lang="es-ES" sz="1400" b="1" dirty="0" smtClean="0">
                        <a:latin typeface="+mj-lt"/>
                        <a:ea typeface="Times New Roman"/>
                        <a:cs typeface="Times New Roman"/>
                      </a:endParaRPr>
                    </a:p>
                    <a:p>
                      <a:endParaRPr lang="es-ES" sz="1400" b="1" dirty="0">
                        <a:latin typeface="+mj-lt"/>
                      </a:endParaRPr>
                    </a:p>
                  </a:txBody>
                  <a:tcPr/>
                </a:tc>
                <a:tc>
                  <a:txBody>
                    <a:bodyPr/>
                    <a:lstStyle/>
                    <a:p>
                      <a:r>
                        <a:rPr lang="es-ES" sz="1400" b="1" dirty="0" smtClean="0">
                          <a:latin typeface="+mj-lt"/>
                        </a:rPr>
                        <a:t>Q1 2015</a:t>
                      </a:r>
                      <a:endParaRPr lang="es-ES" sz="1400" b="1" dirty="0">
                        <a:latin typeface="+mj-lt"/>
                      </a:endParaRPr>
                    </a:p>
                  </a:txBody>
                  <a:tcPr/>
                </a:tc>
              </a:tr>
              <a:tr h="12124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I.2.</a:t>
                      </a:r>
                      <a:r>
                        <a:rPr lang="en-GB" sz="1400" b="1" baseline="0" dirty="0" smtClean="0">
                          <a:latin typeface="+mj-lt"/>
                          <a:ea typeface="Times New Roman"/>
                          <a:cs typeface="Times New Roman"/>
                        </a:rPr>
                        <a:t> </a:t>
                      </a:r>
                      <a:r>
                        <a:rPr lang="en-US" sz="1400" b="1" kern="1200" dirty="0" smtClean="0">
                          <a:solidFill>
                            <a:schemeClr val="dk1"/>
                          </a:solidFill>
                          <a:latin typeface="+mj-lt"/>
                          <a:ea typeface="+mn-ea"/>
                          <a:cs typeface="+mn-cs"/>
                        </a:rPr>
                        <a:t>Analysis of the conditions for the implementation of firm day-ahead UIOLI by July 2016 in the region if the considered IP is declared congested in ACER’s annual monitoring report.</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endParaRPr lang="es-ES" sz="1400" b="1" dirty="0" smtClean="0">
                        <a:latin typeface="+mj-lt"/>
                        <a:ea typeface="Times New Roman"/>
                        <a:cs typeface="Times New Roman"/>
                      </a:endParaRPr>
                    </a:p>
                    <a:p>
                      <a:endParaRPr lang="es-ES" sz="1400" b="1" dirty="0">
                        <a:latin typeface="+mj-lt"/>
                      </a:endParaRPr>
                    </a:p>
                  </a:txBody>
                  <a:tcPr/>
                </a:tc>
                <a:tc>
                  <a:txBody>
                    <a:bodyPr/>
                    <a:lstStyle/>
                    <a:p>
                      <a:pPr algn="ctr">
                        <a:lnSpc>
                          <a:spcPct val="115000"/>
                        </a:lnSpc>
                        <a:spcAft>
                          <a:spcPts val="0"/>
                        </a:spcAft>
                        <a:tabLst>
                          <a:tab pos="540385" algn="l"/>
                        </a:tabLst>
                      </a:pPr>
                      <a:r>
                        <a:rPr lang="en-GB" sz="1400" b="1" dirty="0">
                          <a:latin typeface="+mj-lt"/>
                          <a:ea typeface="Times New Roman"/>
                          <a:cs typeface="Arial"/>
                        </a:rPr>
                        <a:t>Q3 2015</a:t>
                      </a:r>
                      <a:endParaRPr lang="es-ES" sz="1400" b="1" dirty="0">
                        <a:latin typeface="+mj-lt"/>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b="1" dirty="0">
                          <a:latin typeface="+mj-lt"/>
                          <a:ea typeface="Times New Roman"/>
                          <a:cs typeface="Arial"/>
                        </a:rPr>
                        <a:t>Q2 2016</a:t>
                      </a:r>
                      <a:endParaRPr lang="es-ES" sz="1400" b="1" dirty="0">
                        <a:latin typeface="+mj-lt"/>
                        <a:ea typeface="Times New Roman"/>
                        <a:cs typeface="Times New Roman"/>
                      </a:endParaRPr>
                    </a:p>
                  </a:txBody>
                  <a:tcPr marL="68580" marR="68580" marT="0" marB="0" anchor="ctr"/>
                </a:tc>
              </a:tr>
            </a:tbl>
          </a:graphicData>
        </a:graphic>
      </p:graphicFrame>
      <p:sp>
        <p:nvSpPr>
          <p:cNvPr id="6" name="5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1484784"/>
            <a:ext cx="8064896" cy="369332"/>
          </a:xfrm>
          <a:prstGeom prst="rect">
            <a:avLst/>
          </a:prstGeom>
          <a:noFill/>
        </p:spPr>
        <p:txBody>
          <a:bodyPr wrap="square" rtlCol="0">
            <a:spAutoFit/>
          </a:bodyPr>
          <a:lstStyle/>
          <a:p>
            <a:pPr marL="457200" indent="-457200" algn="just"/>
            <a:r>
              <a:rPr lang="es-ES" dirty="0" smtClean="0"/>
              <a:t>III. </a:t>
            </a:r>
            <a:r>
              <a:rPr lang="es-ES" dirty="0" err="1" smtClean="0"/>
              <a:t>Balancing</a:t>
            </a:r>
            <a:endParaRPr lang="es-ES" dirty="0" smtClean="0"/>
          </a:p>
        </p:txBody>
      </p:sp>
      <p:graphicFrame>
        <p:nvGraphicFramePr>
          <p:cNvPr id="7" name="6 Tabla"/>
          <p:cNvGraphicFramePr>
            <a:graphicFrameLocks noGrp="1"/>
          </p:cNvGraphicFramePr>
          <p:nvPr/>
        </p:nvGraphicFramePr>
        <p:xfrm>
          <a:off x="395536" y="2708920"/>
          <a:ext cx="8496944" cy="2743200"/>
        </p:xfrm>
        <a:graphic>
          <a:graphicData uri="http://schemas.openxmlformats.org/drawingml/2006/table">
            <a:tbl>
              <a:tblPr firstRow="1" bandRow="1">
                <a:tableStyleId>{5C22544A-7EE6-4342-B048-85BDC9FD1C3A}</a:tableStyleId>
              </a:tblPr>
              <a:tblGrid>
                <a:gridCol w="4329798"/>
                <a:gridCol w="1574472"/>
                <a:gridCol w="1101982"/>
                <a:gridCol w="1490692"/>
              </a:tblGrid>
              <a:tr h="235089">
                <a:tc>
                  <a:txBody>
                    <a:bodyPr/>
                    <a:lstStyle/>
                    <a:p>
                      <a:r>
                        <a:rPr lang="es-ES" sz="1400" b="1" dirty="0" err="1" smtClean="0">
                          <a:latin typeface="+mj-lt"/>
                        </a:rPr>
                        <a:t>Task</a:t>
                      </a:r>
                      <a:endParaRPr lang="es-ES" sz="1400" b="1" dirty="0">
                        <a:latin typeface="+mj-lt"/>
                      </a:endParaRPr>
                    </a:p>
                  </a:txBody>
                  <a:tcPr/>
                </a:tc>
                <a:tc>
                  <a:txBody>
                    <a:bodyPr/>
                    <a:lstStyle/>
                    <a:p>
                      <a:r>
                        <a:rPr lang="es-ES" sz="1400" b="1" dirty="0" err="1" smtClean="0">
                          <a:latin typeface="+mj-lt"/>
                        </a:rPr>
                        <a:t>Responsible</a:t>
                      </a:r>
                      <a:endParaRPr lang="es-ES" sz="1400" b="1" dirty="0">
                        <a:latin typeface="+mj-lt"/>
                      </a:endParaRPr>
                    </a:p>
                  </a:txBody>
                  <a:tcPr/>
                </a:tc>
                <a:tc>
                  <a:txBody>
                    <a:bodyPr/>
                    <a:lstStyle/>
                    <a:p>
                      <a:r>
                        <a:rPr lang="es-ES" sz="1400" b="1" dirty="0" err="1" smtClean="0">
                          <a:latin typeface="+mj-lt"/>
                        </a:rPr>
                        <a:t>Start</a:t>
                      </a:r>
                      <a:endParaRPr lang="es-ES" sz="1400" b="1" dirty="0">
                        <a:latin typeface="+mj-lt"/>
                      </a:endParaRPr>
                    </a:p>
                  </a:txBody>
                  <a:tcPr/>
                </a:tc>
                <a:tc>
                  <a:txBody>
                    <a:bodyPr/>
                    <a:lstStyle/>
                    <a:p>
                      <a:r>
                        <a:rPr lang="es-ES" sz="1400" b="1" dirty="0" err="1" smtClean="0">
                          <a:latin typeface="+mj-lt"/>
                        </a:rPr>
                        <a:t>Deadline</a:t>
                      </a:r>
                      <a:endParaRPr lang="es-ES" sz="1400" b="1" dirty="0">
                        <a:latin typeface="+mj-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Times New Roman"/>
                        </a:rPr>
                        <a:t>III.1.</a:t>
                      </a:r>
                      <a:r>
                        <a:rPr lang="en-GB" sz="1400" b="1" baseline="0" dirty="0" smtClean="0">
                          <a:latin typeface="+mj-lt"/>
                          <a:ea typeface="Times New Roman"/>
                          <a:cs typeface="Times New Roman"/>
                        </a:rPr>
                        <a:t> </a:t>
                      </a:r>
                      <a:r>
                        <a:rPr lang="en-GB" sz="1400" b="1" kern="1200" dirty="0" smtClean="0">
                          <a:solidFill>
                            <a:schemeClr val="dk1"/>
                          </a:solidFill>
                          <a:latin typeface="+mj-lt"/>
                          <a:ea typeface="+mn-ea"/>
                          <a:cs typeface="+mn-cs"/>
                        </a:rPr>
                        <a:t>Exchange information on the implementation of the Balancing NC in the three countries. Exchange experiences and updating of the process of merging the French balancing zones between PEG </a:t>
                      </a:r>
                      <a:r>
                        <a:rPr lang="en-GB" sz="1400" b="1" kern="1200" dirty="0" err="1" smtClean="0">
                          <a:solidFill>
                            <a:schemeClr val="dk1"/>
                          </a:solidFill>
                          <a:latin typeface="+mj-lt"/>
                          <a:ea typeface="+mn-ea"/>
                          <a:cs typeface="+mn-cs"/>
                        </a:rPr>
                        <a:t>GRTgaz</a:t>
                      </a:r>
                      <a:r>
                        <a:rPr lang="en-GB" sz="1400" b="1" kern="1200" dirty="0" smtClean="0">
                          <a:solidFill>
                            <a:schemeClr val="dk1"/>
                          </a:solidFill>
                          <a:latin typeface="+mj-lt"/>
                          <a:ea typeface="+mn-ea"/>
                          <a:cs typeface="+mn-cs"/>
                        </a:rPr>
                        <a:t> </a:t>
                      </a:r>
                      <a:r>
                        <a:rPr lang="en-GB" sz="1400" b="1" kern="1200" dirty="0" err="1" smtClean="0">
                          <a:solidFill>
                            <a:schemeClr val="dk1"/>
                          </a:solidFill>
                          <a:latin typeface="+mj-lt"/>
                          <a:ea typeface="+mn-ea"/>
                          <a:cs typeface="+mn-cs"/>
                        </a:rPr>
                        <a:t>Sud</a:t>
                      </a:r>
                      <a:r>
                        <a:rPr lang="en-GB" sz="1400" b="1" kern="1200" dirty="0" smtClean="0">
                          <a:solidFill>
                            <a:schemeClr val="dk1"/>
                          </a:solidFill>
                          <a:latin typeface="+mj-lt"/>
                          <a:ea typeface="+mn-ea"/>
                          <a:cs typeface="+mn-cs"/>
                        </a:rPr>
                        <a:t> and TIGF – foreseen in April 2015. Analyse the current configuration of national balancing zones and the integration in the region to help developing hubs. Regulators work in cooperation to progress on the harmonisation of balancing regimes. </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j-lt"/>
                          <a:ea typeface="Times New Roman"/>
                          <a:cs typeface="Arial"/>
                        </a:rPr>
                        <a:t>NRAs-TSOs</a:t>
                      </a:r>
                      <a:endParaRPr lang="es-ES" sz="1400" b="1"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latin typeface="+mj-lt"/>
                          <a:ea typeface="Times New Roman"/>
                          <a:cs typeface="Arial"/>
                        </a:rPr>
                        <a:t>Initiated</a:t>
                      </a:r>
                      <a:endParaRPr lang="es-ES" sz="1400" b="1" dirty="0" smtClean="0">
                        <a:latin typeface="+mj-lt"/>
                        <a:ea typeface="Times New Roman"/>
                        <a:cs typeface="Times New Roman"/>
                      </a:endParaRPr>
                    </a:p>
                    <a:p>
                      <a:endParaRPr lang="es-ES" sz="1400" b="1" dirty="0">
                        <a:latin typeface="+mj-lt"/>
                      </a:endParaRPr>
                    </a:p>
                  </a:txBody>
                  <a:tcPr/>
                </a:tc>
                <a:tc>
                  <a:txBody>
                    <a:bodyPr/>
                    <a:lstStyle/>
                    <a:p>
                      <a:r>
                        <a:rPr lang="es-ES" sz="1400" b="1" dirty="0" smtClean="0">
                          <a:latin typeface="+mj-lt"/>
                        </a:rPr>
                        <a:t>1</a:t>
                      </a:r>
                      <a:r>
                        <a:rPr lang="es-ES" sz="1400" b="1" baseline="0" dirty="0" smtClean="0">
                          <a:latin typeface="+mj-lt"/>
                        </a:rPr>
                        <a:t> </a:t>
                      </a:r>
                      <a:r>
                        <a:rPr lang="es-ES" sz="1400" b="1" baseline="0" dirty="0" err="1" smtClean="0">
                          <a:latin typeface="+mj-lt"/>
                        </a:rPr>
                        <a:t>October</a:t>
                      </a:r>
                      <a:r>
                        <a:rPr lang="es-ES" sz="1400" b="1" baseline="0" dirty="0" smtClean="0">
                          <a:latin typeface="+mj-lt"/>
                        </a:rPr>
                        <a:t> 2016</a:t>
                      </a:r>
                      <a:endParaRPr lang="es-ES" sz="1400" b="1" dirty="0">
                        <a:latin typeface="+mj-lt"/>
                      </a:endParaRPr>
                    </a:p>
                  </a:txBody>
                  <a:tcPr/>
                </a:tc>
              </a:tr>
            </a:tbl>
          </a:graphicData>
        </a:graphic>
      </p:graphicFrame>
      <p:sp>
        <p:nvSpPr>
          <p:cNvPr id="6" name="5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27584" y="764704"/>
            <a:ext cx="4947188" cy="523220"/>
          </a:xfrm>
          <a:prstGeom prst="rect">
            <a:avLst/>
          </a:prstGeom>
        </p:spPr>
        <p:txBody>
          <a:bodyPr wrap="none">
            <a:spAutoFit/>
          </a:bodyPr>
          <a:lstStyle/>
          <a:p>
            <a:r>
              <a:rPr lang="en-US" sz="2800" dirty="0" smtClean="0">
                <a:solidFill>
                  <a:srgbClr val="264D74"/>
                </a:solidFill>
              </a:rPr>
              <a:t>II.	Evaluation of responses</a:t>
            </a:r>
            <a:endParaRPr lang="es-ES" sz="2800" dirty="0"/>
          </a:p>
        </p:txBody>
      </p:sp>
      <p:graphicFrame>
        <p:nvGraphicFramePr>
          <p:cNvPr id="7" name="6 Tabla"/>
          <p:cNvGraphicFramePr>
            <a:graphicFrameLocks noGrp="1"/>
          </p:cNvGraphicFramePr>
          <p:nvPr/>
        </p:nvGraphicFramePr>
        <p:xfrm>
          <a:off x="323527" y="2780928"/>
          <a:ext cx="8640962" cy="1676400"/>
        </p:xfrm>
        <a:graphic>
          <a:graphicData uri="http://schemas.openxmlformats.org/drawingml/2006/table">
            <a:tbl>
              <a:tblPr firstRow="1" bandRow="1">
                <a:tableStyleId>{5C22544A-7EE6-4342-B048-85BDC9FD1C3A}</a:tableStyleId>
              </a:tblPr>
              <a:tblGrid>
                <a:gridCol w="4403185"/>
                <a:gridCol w="1601158"/>
                <a:gridCol w="980434"/>
                <a:gridCol w="1656185"/>
              </a:tblGrid>
              <a:tr h="235089">
                <a:tc>
                  <a:txBody>
                    <a:bodyPr/>
                    <a:lstStyle/>
                    <a:p>
                      <a:r>
                        <a:rPr lang="es-ES" sz="1400" b="1" dirty="0" err="1" smtClean="0">
                          <a:latin typeface="+mn-lt"/>
                        </a:rPr>
                        <a:t>Task</a:t>
                      </a:r>
                      <a:endParaRPr lang="es-ES" sz="1400" b="1" dirty="0">
                        <a:latin typeface="+mn-lt"/>
                      </a:endParaRPr>
                    </a:p>
                  </a:txBody>
                  <a:tcPr/>
                </a:tc>
                <a:tc>
                  <a:txBody>
                    <a:bodyPr/>
                    <a:lstStyle/>
                    <a:p>
                      <a:r>
                        <a:rPr lang="es-ES" sz="1400" b="1" dirty="0" err="1" smtClean="0">
                          <a:latin typeface="+mn-lt"/>
                        </a:rPr>
                        <a:t>Responsible</a:t>
                      </a:r>
                      <a:endParaRPr lang="es-ES" sz="1400" b="1" dirty="0">
                        <a:latin typeface="+mn-lt"/>
                      </a:endParaRPr>
                    </a:p>
                  </a:txBody>
                  <a:tcPr/>
                </a:tc>
                <a:tc>
                  <a:txBody>
                    <a:bodyPr/>
                    <a:lstStyle/>
                    <a:p>
                      <a:r>
                        <a:rPr lang="es-ES" sz="1400" b="1" dirty="0" err="1" smtClean="0">
                          <a:latin typeface="+mn-lt"/>
                        </a:rPr>
                        <a:t>Start</a:t>
                      </a:r>
                      <a:endParaRPr lang="es-ES" sz="1400" b="1" dirty="0">
                        <a:latin typeface="+mn-lt"/>
                      </a:endParaRPr>
                    </a:p>
                  </a:txBody>
                  <a:tcPr/>
                </a:tc>
                <a:tc>
                  <a:txBody>
                    <a:bodyPr/>
                    <a:lstStyle/>
                    <a:p>
                      <a:r>
                        <a:rPr lang="es-ES" sz="1400" b="1" dirty="0" err="1" smtClean="0">
                          <a:latin typeface="+mn-lt"/>
                        </a:rPr>
                        <a:t>Deadline</a:t>
                      </a:r>
                      <a:endParaRPr lang="es-ES" sz="1400" b="1" dirty="0">
                        <a:latin typeface="+mn-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Times New Roman"/>
                        </a:rPr>
                        <a:t>IV.1.</a:t>
                      </a:r>
                      <a:r>
                        <a:rPr lang="en-GB" sz="1400" b="1" baseline="0" dirty="0" smtClean="0">
                          <a:latin typeface="+mn-lt"/>
                          <a:ea typeface="Times New Roman"/>
                          <a:cs typeface="Times New Roman"/>
                        </a:rPr>
                        <a:t> </a:t>
                      </a:r>
                      <a:r>
                        <a:rPr lang="en-GB" sz="1400" b="1" kern="1200" dirty="0" smtClean="0">
                          <a:solidFill>
                            <a:schemeClr val="dk1"/>
                          </a:solidFill>
                          <a:latin typeface="+mn-lt"/>
                          <a:ea typeface="+mn-ea"/>
                          <a:cs typeface="+mn-cs"/>
                        </a:rPr>
                        <a:t>Definition of specific actions and measures to be taken in coordination with NRAs, TSOs and stakeholders in the Region, on the harmonisation of the gas year, gas day, nomination and </a:t>
                      </a:r>
                      <a:r>
                        <a:rPr lang="en-GB" sz="1400" b="1" kern="1200" dirty="0" err="1" smtClean="0">
                          <a:solidFill>
                            <a:schemeClr val="dk1"/>
                          </a:solidFill>
                          <a:latin typeface="+mn-lt"/>
                          <a:ea typeface="+mn-ea"/>
                          <a:cs typeface="+mn-cs"/>
                        </a:rPr>
                        <a:t>renomination</a:t>
                      </a:r>
                      <a:r>
                        <a:rPr lang="en-GB" sz="1400" b="1" kern="1200" dirty="0" smtClean="0">
                          <a:solidFill>
                            <a:schemeClr val="dk1"/>
                          </a:solidFill>
                          <a:latin typeface="+mn-lt"/>
                          <a:ea typeface="+mn-ea"/>
                          <a:cs typeface="+mn-cs"/>
                        </a:rPr>
                        <a:t> procedures, data exchange as the priorities by 1</a:t>
                      </a:r>
                      <a:r>
                        <a:rPr lang="en-GB" sz="1400" b="1" kern="1200" baseline="30000" dirty="0" smtClean="0">
                          <a:solidFill>
                            <a:schemeClr val="dk1"/>
                          </a:solidFill>
                          <a:latin typeface="+mn-lt"/>
                          <a:ea typeface="+mn-ea"/>
                          <a:cs typeface="+mn-cs"/>
                        </a:rPr>
                        <a:t>st</a:t>
                      </a:r>
                      <a:r>
                        <a:rPr lang="en-GB" sz="1400" b="1" kern="1200" dirty="0" smtClean="0">
                          <a:solidFill>
                            <a:schemeClr val="dk1"/>
                          </a:solidFill>
                          <a:latin typeface="+mn-lt"/>
                          <a:ea typeface="+mn-ea"/>
                          <a:cs typeface="+mn-cs"/>
                        </a:rPr>
                        <a:t> November 2015  </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a:t>
                      </a:r>
                      <a:r>
                        <a:rPr lang="en-GB" sz="1400" b="1" dirty="0" err="1" smtClean="0">
                          <a:latin typeface="+mn-lt"/>
                          <a:ea typeface="Times New Roman"/>
                          <a:cs typeface="Arial"/>
                        </a:rPr>
                        <a:t>stk</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err="1" smtClean="0">
                          <a:latin typeface="+mn-lt"/>
                          <a:ea typeface="Times New Roman"/>
                          <a:cs typeface="Arial"/>
                        </a:rPr>
                        <a:t>Initiated</a:t>
                      </a:r>
                      <a:endParaRPr lang="es-ES" sz="1400" b="1" dirty="0" smtClean="0">
                        <a:latin typeface="+mn-lt"/>
                        <a:ea typeface="Times New Roman"/>
                        <a:cs typeface="Times New Roman"/>
                      </a:endParaRPr>
                    </a:p>
                    <a:p>
                      <a:endParaRPr lang="es-ES" sz="1400" b="1" dirty="0">
                        <a:latin typeface="+mn-lt"/>
                      </a:endParaRPr>
                    </a:p>
                  </a:txBody>
                  <a:tcPr/>
                </a:tc>
                <a:tc>
                  <a:txBody>
                    <a:bodyPr/>
                    <a:lstStyle/>
                    <a:p>
                      <a:r>
                        <a:rPr lang="es-ES" sz="1400" b="1" dirty="0" smtClean="0">
                          <a:latin typeface="+mn-lt"/>
                        </a:rPr>
                        <a:t>1</a:t>
                      </a:r>
                      <a:r>
                        <a:rPr lang="es-ES" sz="1400" b="1" baseline="0" dirty="0" smtClean="0">
                          <a:latin typeface="+mn-lt"/>
                        </a:rPr>
                        <a:t> </a:t>
                      </a:r>
                      <a:r>
                        <a:rPr lang="es-ES" sz="1400" b="1" baseline="0" dirty="0" err="1" smtClean="0">
                          <a:latin typeface="+mn-lt"/>
                        </a:rPr>
                        <a:t>November</a:t>
                      </a:r>
                      <a:r>
                        <a:rPr lang="es-ES" sz="1400" b="1" baseline="0" dirty="0" smtClean="0">
                          <a:latin typeface="+mn-lt"/>
                        </a:rPr>
                        <a:t> 2015</a:t>
                      </a:r>
                      <a:endParaRPr lang="es-ES" sz="1400" b="1" dirty="0">
                        <a:latin typeface="+mn-lt"/>
                      </a:endParaRPr>
                    </a:p>
                  </a:txBody>
                  <a:tcPr/>
                </a:tc>
              </a:tr>
            </a:tbl>
          </a:graphicData>
        </a:graphic>
      </p:graphicFrame>
      <p:sp>
        <p:nvSpPr>
          <p:cNvPr id="6" name="5 CuadroTexto"/>
          <p:cNvSpPr txBox="1"/>
          <p:nvPr/>
        </p:nvSpPr>
        <p:spPr>
          <a:xfrm>
            <a:off x="611560" y="1484784"/>
            <a:ext cx="8064896" cy="369332"/>
          </a:xfrm>
          <a:prstGeom prst="rect">
            <a:avLst/>
          </a:prstGeom>
          <a:noFill/>
        </p:spPr>
        <p:txBody>
          <a:bodyPr wrap="square" rtlCol="0">
            <a:spAutoFit/>
          </a:bodyPr>
          <a:lstStyle/>
          <a:p>
            <a:pPr marL="457200" indent="-457200" algn="just"/>
            <a:r>
              <a:rPr lang="es-ES" dirty="0" smtClean="0"/>
              <a:t>IV. </a:t>
            </a:r>
            <a:r>
              <a:rPr lang="es-ES" dirty="0" err="1" smtClean="0"/>
              <a:t>Interoperability</a:t>
            </a:r>
            <a:r>
              <a:rPr lang="es-ES" dirty="0" smtClean="0"/>
              <a:t> and data </a:t>
            </a:r>
            <a:r>
              <a:rPr lang="es-ES" dirty="0" err="1" smtClean="0"/>
              <a:t>exchange</a:t>
            </a:r>
            <a:endParaRPr lang="es-ES" dirty="0" smtClean="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539552" y="2492896"/>
          <a:ext cx="8208912" cy="3474720"/>
        </p:xfrm>
        <a:graphic>
          <a:graphicData uri="http://schemas.openxmlformats.org/drawingml/2006/table">
            <a:tbl>
              <a:tblPr firstRow="1" bandRow="1">
                <a:tableStyleId>{5C22544A-7EE6-4342-B048-85BDC9FD1C3A}</a:tableStyleId>
              </a:tblPr>
              <a:tblGrid>
                <a:gridCol w="4183025"/>
                <a:gridCol w="1521100"/>
                <a:gridCol w="1064627"/>
                <a:gridCol w="1440160"/>
              </a:tblGrid>
              <a:tr h="235089">
                <a:tc>
                  <a:txBody>
                    <a:bodyPr/>
                    <a:lstStyle/>
                    <a:p>
                      <a:r>
                        <a:rPr lang="es-ES" sz="1400" b="1" dirty="0" err="1" smtClean="0">
                          <a:latin typeface="+mn-lt"/>
                        </a:rPr>
                        <a:t>Task</a:t>
                      </a:r>
                      <a:endParaRPr lang="es-ES" sz="1400" b="1" dirty="0">
                        <a:latin typeface="+mn-lt"/>
                      </a:endParaRPr>
                    </a:p>
                  </a:txBody>
                  <a:tcPr/>
                </a:tc>
                <a:tc>
                  <a:txBody>
                    <a:bodyPr/>
                    <a:lstStyle/>
                    <a:p>
                      <a:r>
                        <a:rPr lang="es-ES" sz="1400" b="1" dirty="0" err="1" smtClean="0">
                          <a:latin typeface="+mn-lt"/>
                        </a:rPr>
                        <a:t>Responsible</a:t>
                      </a:r>
                      <a:endParaRPr lang="es-ES" sz="1400" b="1" dirty="0">
                        <a:latin typeface="+mn-lt"/>
                      </a:endParaRPr>
                    </a:p>
                  </a:txBody>
                  <a:tcPr/>
                </a:tc>
                <a:tc>
                  <a:txBody>
                    <a:bodyPr/>
                    <a:lstStyle/>
                    <a:p>
                      <a:r>
                        <a:rPr lang="es-ES" sz="1400" b="1" dirty="0" err="1" smtClean="0">
                          <a:latin typeface="+mn-lt"/>
                        </a:rPr>
                        <a:t>Start</a:t>
                      </a:r>
                      <a:endParaRPr lang="es-ES" sz="1400" b="1" dirty="0">
                        <a:latin typeface="+mn-lt"/>
                      </a:endParaRPr>
                    </a:p>
                  </a:txBody>
                  <a:tcPr/>
                </a:tc>
                <a:tc>
                  <a:txBody>
                    <a:bodyPr/>
                    <a:lstStyle/>
                    <a:p>
                      <a:r>
                        <a:rPr lang="es-ES" sz="1400" b="1" dirty="0" err="1" smtClean="0">
                          <a:latin typeface="+mn-lt"/>
                        </a:rPr>
                        <a:t>Deadline</a:t>
                      </a:r>
                      <a:endParaRPr lang="es-ES" sz="1400" b="1" dirty="0">
                        <a:latin typeface="+mn-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Times New Roman"/>
                        </a:rPr>
                        <a:t>V.1.</a:t>
                      </a:r>
                      <a:r>
                        <a:rPr lang="en-GB" sz="1400" b="1" baseline="0" dirty="0" smtClean="0">
                          <a:latin typeface="+mn-lt"/>
                          <a:ea typeface="Times New Roman"/>
                          <a:cs typeface="Times New Roman"/>
                        </a:rPr>
                        <a:t> </a:t>
                      </a:r>
                      <a:r>
                        <a:rPr lang="en-GB" sz="1400" b="1" kern="1200" dirty="0" smtClean="0">
                          <a:solidFill>
                            <a:schemeClr val="dk1"/>
                          </a:solidFill>
                          <a:latin typeface="+mn-lt"/>
                          <a:ea typeface="+mn-ea"/>
                          <a:cs typeface="+mn-cs"/>
                        </a:rPr>
                        <a:t>Input from the NRAs and TSOs in the region to ENTSOG for the preparation of the EU-wide investment plan. Next TYNDP is expected to be published in 2015. Elaboration of the third edition of GRIP South will be published in 2016</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n-lt"/>
                          <a:ea typeface="Times New Roman"/>
                          <a:cs typeface="Arial"/>
                        </a:rPr>
                        <a:t>Q1 2015</a:t>
                      </a:r>
                      <a:endParaRPr lang="es-ES" sz="1400" b="1" dirty="0" smtClean="0">
                        <a:latin typeface="+mn-lt"/>
                        <a:ea typeface="Times New Roman"/>
                        <a:cs typeface="Times New Roman"/>
                      </a:endParaRPr>
                    </a:p>
                    <a:p>
                      <a:endParaRPr lang="es-ES" sz="1400" b="1" dirty="0">
                        <a:latin typeface="+mn-lt"/>
                      </a:endParaRPr>
                    </a:p>
                  </a:txBody>
                  <a:tcPr/>
                </a:tc>
                <a:tc>
                  <a:txBody>
                    <a:bodyPr/>
                    <a:lstStyle/>
                    <a:p>
                      <a:r>
                        <a:rPr lang="es-ES" sz="1400" b="1" dirty="0" smtClean="0">
                          <a:latin typeface="+mn-lt"/>
                        </a:rPr>
                        <a:t>Q2 2016</a:t>
                      </a:r>
                      <a:endParaRPr lang="es-ES" sz="1400" b="1" dirty="0">
                        <a:latin typeface="+mn-lt"/>
                      </a:endParaRPr>
                    </a:p>
                  </a:txBody>
                  <a:tcPr/>
                </a:tc>
              </a:tr>
              <a:tr h="85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b="1" dirty="0" smtClean="0">
                          <a:latin typeface="+mn-lt"/>
                        </a:rPr>
                        <a:t>V.2. </a:t>
                      </a:r>
                      <a:r>
                        <a:rPr lang="en-GB" sz="1400" b="1" kern="1200" dirty="0" smtClean="0">
                          <a:solidFill>
                            <a:schemeClr val="dk1"/>
                          </a:solidFill>
                          <a:latin typeface="+mn-lt"/>
                          <a:ea typeface="+mn-ea"/>
                          <a:cs typeface="+mn-cs"/>
                        </a:rPr>
                        <a:t>Participation in the regional working group focused on the PCIs </a:t>
                      </a:r>
                      <a:r>
                        <a:rPr lang="de-DE" sz="1400" b="1" kern="1200" dirty="0" smtClean="0">
                          <a:solidFill>
                            <a:schemeClr val="dk1"/>
                          </a:solidFill>
                          <a:latin typeface="+mn-lt"/>
                          <a:ea typeface="+mn-ea"/>
                          <a:cs typeface="+mn-cs"/>
                        </a:rPr>
                        <a:t>identification process: second Union list of gas PCIs is foreseen to be adopted by the EC in 2015.</a:t>
                      </a:r>
                      <a:r>
                        <a:rPr lang="en-GB" sz="1400" b="1" kern="1200" dirty="0" smtClean="0">
                          <a:solidFill>
                            <a:schemeClr val="dk1"/>
                          </a:solidFill>
                          <a:latin typeface="+mn-lt"/>
                          <a:ea typeface="+mn-ea"/>
                          <a:cs typeface="+mn-cs"/>
                        </a:rPr>
                        <a:t> Regional cooperation </a:t>
                      </a:r>
                      <a:r>
                        <a:rPr lang="de-DE" sz="1400" b="1" kern="1200" dirty="0" smtClean="0">
                          <a:solidFill>
                            <a:schemeClr val="dk1"/>
                          </a:solidFill>
                          <a:latin typeface="+mn-lt"/>
                          <a:ea typeface="+mn-ea"/>
                          <a:cs typeface="+mn-cs"/>
                        </a:rPr>
                        <a:t>to take decision on CBCA under requested by TSOs in the South Region. Monitoring the development of the PCIs in the region </a:t>
                      </a:r>
                      <a:endParaRPr lang="es-ES" sz="1400" b="1"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smtClean="0">
                          <a:latin typeface="+mn-lt"/>
                          <a:ea typeface="Times New Roman"/>
                          <a:cs typeface="Arial"/>
                        </a:rPr>
                        <a:t>NRAs-TSOs</a:t>
                      </a:r>
                      <a:endParaRPr lang="es-ES" sz="1400" b="1"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400" b="1" dirty="0">
                        <a:latin typeface="+mn-lt"/>
                      </a:endParaRPr>
                    </a:p>
                  </a:txBody>
                  <a:tcPr/>
                </a:tc>
                <a:tc gridSpan="2">
                  <a:txBody>
                    <a:bodyPr/>
                    <a:lstStyle/>
                    <a:p>
                      <a:r>
                        <a:rPr lang="es-ES" sz="1400" b="1" dirty="0" err="1" smtClean="0">
                          <a:latin typeface="+mn-lt"/>
                        </a:rPr>
                        <a:t>Permanent</a:t>
                      </a:r>
                      <a:endParaRPr lang="es-ES" sz="1400" b="1" dirty="0">
                        <a:latin typeface="+mn-lt"/>
                      </a:endParaRPr>
                    </a:p>
                  </a:txBody>
                  <a:tcPr/>
                </a:tc>
                <a:tc hMerge="1">
                  <a:txBody>
                    <a:bodyPr/>
                    <a:lstStyle/>
                    <a:p>
                      <a:endParaRPr lang="es-ES" sz="1100" b="1" dirty="0">
                        <a:latin typeface="+mn-lt"/>
                      </a:endParaRPr>
                    </a:p>
                  </a:txBody>
                  <a:tcPr/>
                </a:tc>
              </a:tr>
            </a:tbl>
          </a:graphicData>
        </a:graphic>
      </p:graphicFrame>
      <p:sp>
        <p:nvSpPr>
          <p:cNvPr id="6" name="5 CuadroTexto"/>
          <p:cNvSpPr txBox="1"/>
          <p:nvPr/>
        </p:nvSpPr>
        <p:spPr>
          <a:xfrm>
            <a:off x="611560" y="1484784"/>
            <a:ext cx="8064896" cy="369332"/>
          </a:xfrm>
          <a:prstGeom prst="rect">
            <a:avLst/>
          </a:prstGeom>
          <a:noFill/>
        </p:spPr>
        <p:txBody>
          <a:bodyPr wrap="square" rtlCol="0">
            <a:spAutoFit/>
          </a:bodyPr>
          <a:lstStyle/>
          <a:p>
            <a:pPr marL="457200" indent="-457200" algn="just"/>
            <a:r>
              <a:rPr lang="es-ES" dirty="0" smtClean="0"/>
              <a:t>V. </a:t>
            </a:r>
            <a:r>
              <a:rPr lang="es-ES" dirty="0" err="1" smtClean="0"/>
              <a:t>Infrastructures</a:t>
            </a:r>
            <a:endParaRPr lang="es-ES" dirty="0" smtClean="0"/>
          </a:p>
        </p:txBody>
      </p:sp>
      <p:sp>
        <p:nvSpPr>
          <p:cNvPr id="8" name="7 Rectángulo"/>
          <p:cNvSpPr/>
          <p:nvPr/>
        </p:nvSpPr>
        <p:spPr>
          <a:xfrm>
            <a:off x="827584" y="764704"/>
            <a:ext cx="4581639" cy="523220"/>
          </a:xfrm>
          <a:prstGeom prst="rect">
            <a:avLst/>
          </a:prstGeom>
        </p:spPr>
        <p:txBody>
          <a:bodyPr wrap="none">
            <a:spAutoFit/>
          </a:bodyPr>
          <a:lstStyle/>
          <a:p>
            <a:r>
              <a:rPr lang="en-US" sz="2800" dirty="0" smtClean="0">
                <a:solidFill>
                  <a:srgbClr val="264D74"/>
                </a:solidFill>
              </a:rPr>
              <a:t>III.	Work Plan 2015-2016</a:t>
            </a:r>
            <a:endParaRPr lang="es-ES" sz="2800"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ACER-2015-08084</_dlc_DocId>
    <_dlc_DocIdUrl xmlns="985daa2e-53d8-4475-82b8-9c7d25324e34">
      <Url>http://s-do-prod-ap/Events/29th-South-IG/_layouts/DocIdRedir.aspx?ID=ACER-2015-08084</Url>
      <Description>ACER-2015-08084</Description>
    </_dlc_DocIdUrl>
    <ACER_Abstract xmlns="985daa2e-53d8-4475-82b8-9c7d25324e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11429EB930014DB25683B769012BAA" ma:contentTypeVersion="30" ma:contentTypeDescription="Create a new document." ma:contentTypeScope="" ma:versionID="cbf0bc4fa6738fdfec6444775b8c7c1e">
  <xsd:schema xmlns:xsd="http://www.w3.org/2001/XMLSchema" xmlns:xs="http://www.w3.org/2001/XMLSchema" xmlns:p="http://schemas.microsoft.com/office/2006/metadata/properties" xmlns:ns2="985daa2e-53d8-4475-82b8-9c7d25324e34" targetNamespace="http://schemas.microsoft.com/office/2006/metadata/properties" ma:root="true" ma:fieldsID="38680840ea61619d02341c7615e4007e"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1F8714-076F-4CF7-B8CB-4735D2FC6C6C}"/>
</file>

<file path=customXml/itemProps2.xml><?xml version="1.0" encoding="utf-8"?>
<ds:datastoreItem xmlns:ds="http://schemas.openxmlformats.org/officeDocument/2006/customXml" ds:itemID="{1C8B5A64-90CA-4547-9111-FFC84EE1FAF1}"/>
</file>

<file path=customXml/itemProps3.xml><?xml version="1.0" encoding="utf-8"?>
<ds:datastoreItem xmlns:ds="http://schemas.openxmlformats.org/officeDocument/2006/customXml" ds:itemID="{C15EBE8E-C01D-4AB4-A1CB-04754BC971F9}"/>
</file>

<file path=customXml/itemProps4.xml><?xml version="1.0" encoding="utf-8"?>
<ds:datastoreItem xmlns:ds="http://schemas.openxmlformats.org/officeDocument/2006/customXml" ds:itemID="{B37CDAFE-5A1B-4C72-8896-A55BAF9B25BD}"/>
</file>

<file path=docProps/app.xml><?xml version="1.0" encoding="utf-8"?>
<Properties xmlns="http://schemas.openxmlformats.org/officeDocument/2006/extended-properties" xmlns:vt="http://schemas.openxmlformats.org/officeDocument/2006/docPropsVTypes">
  <Template/>
  <TotalTime>10279</TotalTime>
  <Words>1787</Words>
  <Application>Microsoft Office PowerPoint</Application>
  <PresentationFormat>Presentación en pantalla (4:3)</PresentationFormat>
  <Paragraphs>233</Paragraphs>
  <Slides>29</Slides>
  <Notes>0</Notes>
  <HiddenSlides>0</HiddenSlides>
  <MMClips>0</MMClips>
  <ScaleCrop>false</ScaleCrop>
  <HeadingPairs>
    <vt:vector size="4" baseType="variant">
      <vt:variant>
        <vt:lpstr>Tema</vt:lpstr>
      </vt:variant>
      <vt:variant>
        <vt:i4>15</vt:i4>
      </vt:variant>
      <vt:variant>
        <vt:lpstr>Títulos de diapositiva</vt:lpstr>
      </vt:variant>
      <vt:variant>
        <vt:i4>29</vt:i4>
      </vt:variant>
    </vt:vector>
  </HeadingPairs>
  <TitlesOfParts>
    <vt:vector size="44"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Diapositiva 1</vt:lpstr>
      <vt:lpstr>Agenda</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abg</cp:lastModifiedBy>
  <cp:revision>1564</cp:revision>
  <cp:lastPrinted>2013-09-20T13:28:58Z</cp:lastPrinted>
  <dcterms:created xsi:type="dcterms:W3CDTF">2008-11-21T11:47:24Z</dcterms:created>
  <dcterms:modified xsi:type="dcterms:W3CDTF">2014-12-15T16:08:50Z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0x0101009111429EB930014DB25683B769012BAA</vt:lpwstr>
  </property>
  <property fmtid="{D5CDD505-2E9C-101B-9397-08002B2CF9AE}" pid="3" name="_dlc_DocIdItemGuid">
    <vt:lpwstr>8b545911-56ff-432b-ba6f-a509998e0335</vt:lpwstr>
  </property>
</Properties>
</file>